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57" r:id="rId5"/>
    <p:sldId id="330" r:id="rId6"/>
    <p:sldId id="400" r:id="rId7"/>
    <p:sldId id="401" r:id="rId8"/>
    <p:sldId id="402" r:id="rId9"/>
    <p:sldId id="403" r:id="rId10"/>
    <p:sldId id="372" r:id="rId11"/>
    <p:sldId id="366" r:id="rId12"/>
    <p:sldId id="367" r:id="rId13"/>
    <p:sldId id="395" r:id="rId14"/>
    <p:sldId id="396" r:id="rId15"/>
    <p:sldId id="397" r:id="rId16"/>
    <p:sldId id="398" r:id="rId17"/>
    <p:sldId id="399" r:id="rId18"/>
    <p:sldId id="334" r:id="rId19"/>
    <p:sldId id="369" r:id="rId20"/>
    <p:sldId id="404" r:id="rId21"/>
    <p:sldId id="370" r:id="rId22"/>
    <p:sldId id="371" r:id="rId23"/>
    <p:sldId id="374" r:id="rId24"/>
    <p:sldId id="322" r:id="rId25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bert van den Braak" initials="WA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713"/>
    <a:srgbClr val="00822D"/>
    <a:srgbClr val="E8DD10"/>
    <a:srgbClr val="FDCA00"/>
    <a:srgbClr val="C1D533"/>
    <a:srgbClr val="00822E"/>
    <a:srgbClr val="E60004"/>
    <a:srgbClr val="C1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8874" autoAdjust="0"/>
  </p:normalViewPr>
  <p:slideViewPr>
    <p:cSldViewPr snapToObjects="1" showGuides="1">
      <p:cViewPr varScale="1">
        <p:scale>
          <a:sx n="149" d="100"/>
          <a:sy n="149" d="100"/>
        </p:scale>
        <p:origin x="48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140" d="100"/>
          <a:sy n="140" d="100"/>
        </p:scale>
        <p:origin x="4680" y="-1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6672" y="230982"/>
            <a:ext cx="504056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l-NL" dirty="0">
              <a:latin typeface="Arial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451660" y="229394"/>
            <a:ext cx="297180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13F94FCE-88E1-7C4D-AC49-E8FEE0841165}" type="datetimeFigureOut">
              <a:rPr lang="nl-NL" smtClean="0">
                <a:latin typeface="Arial" charset="0"/>
              </a:rPr>
              <a:t>03-12-18</a:t>
            </a:fld>
            <a:endParaRPr lang="nl-NL" dirty="0">
              <a:latin typeface="Arial" charset="0"/>
            </a:endParaRPr>
          </a:p>
        </p:txBody>
      </p:sp>
      <p:sp>
        <p:nvSpPr>
          <p:cNvPr id="6" name="Rechthoek 7"/>
          <p:cNvSpPr/>
          <p:nvPr/>
        </p:nvSpPr>
        <p:spPr>
          <a:xfrm>
            <a:off x="1949201" y="8689665"/>
            <a:ext cx="792000" cy="66229"/>
          </a:xfrm>
          <a:custGeom>
            <a:avLst/>
            <a:gdLst>
              <a:gd name="connsiteX0" fmla="*/ 0 w 2367610"/>
              <a:gd name="connsiteY0" fmla="*/ 0 h 288000"/>
              <a:gd name="connsiteX1" fmla="*/ 2367610 w 2367610"/>
              <a:gd name="connsiteY1" fmla="*/ 0 h 288000"/>
              <a:gd name="connsiteX2" fmla="*/ 2367610 w 2367610"/>
              <a:gd name="connsiteY2" fmla="*/ 288000 h 288000"/>
              <a:gd name="connsiteX3" fmla="*/ 0 w 2367610"/>
              <a:gd name="connsiteY3" fmla="*/ 288000 h 288000"/>
              <a:gd name="connsiteX4" fmla="*/ 0 w 2367610"/>
              <a:gd name="connsiteY4" fmla="*/ 0 h 288000"/>
              <a:gd name="connsiteX0" fmla="*/ 57150 w 2424760"/>
              <a:gd name="connsiteY0" fmla="*/ 0 h 288000"/>
              <a:gd name="connsiteX1" fmla="*/ 2424760 w 2424760"/>
              <a:gd name="connsiteY1" fmla="*/ 0 h 288000"/>
              <a:gd name="connsiteX2" fmla="*/ 2424760 w 2424760"/>
              <a:gd name="connsiteY2" fmla="*/ 288000 h 288000"/>
              <a:gd name="connsiteX3" fmla="*/ 0 w 2424760"/>
              <a:gd name="connsiteY3" fmla="*/ 288000 h 288000"/>
              <a:gd name="connsiteX4" fmla="*/ 57150 w 2424760"/>
              <a:gd name="connsiteY4" fmla="*/ 0 h 288000"/>
              <a:gd name="connsiteX0" fmla="*/ 57150 w 2424760"/>
              <a:gd name="connsiteY0" fmla="*/ 0 h 288000"/>
              <a:gd name="connsiteX1" fmla="*/ 2424760 w 2424760"/>
              <a:gd name="connsiteY1" fmla="*/ 0 h 288000"/>
              <a:gd name="connsiteX2" fmla="*/ 2361260 w 2424760"/>
              <a:gd name="connsiteY2" fmla="*/ 288000 h 288000"/>
              <a:gd name="connsiteX3" fmla="*/ 0 w 2424760"/>
              <a:gd name="connsiteY3" fmla="*/ 288000 h 288000"/>
              <a:gd name="connsiteX4" fmla="*/ 57150 w 2424760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760" h="288000">
                <a:moveTo>
                  <a:pt x="57150" y="0"/>
                </a:moveTo>
                <a:lnTo>
                  <a:pt x="2424760" y="0"/>
                </a:lnTo>
                <a:lnTo>
                  <a:pt x="2361260" y="288000"/>
                </a:lnTo>
                <a:lnTo>
                  <a:pt x="0" y="288000"/>
                </a:lnTo>
                <a:lnTo>
                  <a:pt x="571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8"/>
          <p:cNvSpPr/>
          <p:nvPr/>
        </p:nvSpPr>
        <p:spPr>
          <a:xfrm>
            <a:off x="3791738" y="8689665"/>
            <a:ext cx="429886" cy="66229"/>
          </a:xfrm>
          <a:custGeom>
            <a:avLst/>
            <a:gdLst>
              <a:gd name="connsiteX0" fmla="*/ 0 w 1815412"/>
              <a:gd name="connsiteY0" fmla="*/ 0 h 288000"/>
              <a:gd name="connsiteX1" fmla="*/ 1815412 w 1815412"/>
              <a:gd name="connsiteY1" fmla="*/ 0 h 288000"/>
              <a:gd name="connsiteX2" fmla="*/ 1815412 w 1815412"/>
              <a:gd name="connsiteY2" fmla="*/ 288000 h 288000"/>
              <a:gd name="connsiteX3" fmla="*/ 0 w 1815412"/>
              <a:gd name="connsiteY3" fmla="*/ 288000 h 288000"/>
              <a:gd name="connsiteX4" fmla="*/ 0 w 1815412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69387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05887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21762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387" h="288000">
                <a:moveTo>
                  <a:pt x="53975" y="0"/>
                </a:moveTo>
                <a:lnTo>
                  <a:pt x="1869387" y="0"/>
                </a:lnTo>
                <a:lnTo>
                  <a:pt x="1821762" y="288000"/>
                </a:lnTo>
                <a:lnTo>
                  <a:pt x="0" y="288000"/>
                </a:lnTo>
                <a:lnTo>
                  <a:pt x="539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13"/>
          <p:cNvSpPr/>
          <p:nvPr/>
        </p:nvSpPr>
        <p:spPr>
          <a:xfrm>
            <a:off x="2673656" y="8876848"/>
            <a:ext cx="1080000" cy="15632"/>
          </a:xfrm>
          <a:custGeom>
            <a:avLst/>
            <a:gdLst>
              <a:gd name="connsiteX0" fmla="*/ 0 w 3150000"/>
              <a:gd name="connsiteY0" fmla="*/ 0 h 64800"/>
              <a:gd name="connsiteX1" fmla="*/ 3150000 w 3150000"/>
              <a:gd name="connsiteY1" fmla="*/ 0 h 64800"/>
              <a:gd name="connsiteX2" fmla="*/ 3150000 w 3150000"/>
              <a:gd name="connsiteY2" fmla="*/ 64800 h 64800"/>
              <a:gd name="connsiteX3" fmla="*/ 0 w 3150000"/>
              <a:gd name="connsiteY3" fmla="*/ 64800 h 64800"/>
              <a:gd name="connsiteX4" fmla="*/ 0 w 3150000"/>
              <a:gd name="connsiteY4" fmla="*/ 0 h 64800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62700 w 3162700"/>
              <a:gd name="connsiteY2" fmla="*/ 64800 h 67975"/>
              <a:gd name="connsiteX3" fmla="*/ 0 w 3162700"/>
              <a:gd name="connsiteY3" fmla="*/ 67975 h 67975"/>
              <a:gd name="connsiteX4" fmla="*/ 12700 w 3162700"/>
              <a:gd name="connsiteY4" fmla="*/ 0 h 67975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37300 w 3162700"/>
              <a:gd name="connsiteY2" fmla="*/ 67975 h 67975"/>
              <a:gd name="connsiteX3" fmla="*/ 0 w 3162700"/>
              <a:gd name="connsiteY3" fmla="*/ 67975 h 67975"/>
              <a:gd name="connsiteX4" fmla="*/ 12700 w 3162700"/>
              <a:gd name="connsiteY4" fmla="*/ 0 h 67975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53175 w 3162700"/>
              <a:gd name="connsiteY2" fmla="*/ 67975 h 67975"/>
              <a:gd name="connsiteX3" fmla="*/ 0 w 3162700"/>
              <a:gd name="connsiteY3" fmla="*/ 67975 h 67975"/>
              <a:gd name="connsiteX4" fmla="*/ 12700 w 3162700"/>
              <a:gd name="connsiteY4" fmla="*/ 0 h 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700" h="67975">
                <a:moveTo>
                  <a:pt x="12700" y="0"/>
                </a:moveTo>
                <a:lnTo>
                  <a:pt x="3162700" y="0"/>
                </a:lnTo>
                <a:lnTo>
                  <a:pt x="3153175" y="67975"/>
                </a:lnTo>
                <a:lnTo>
                  <a:pt x="0" y="67975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14"/>
          <p:cNvSpPr/>
          <p:nvPr/>
        </p:nvSpPr>
        <p:spPr>
          <a:xfrm>
            <a:off x="4293632" y="8876848"/>
            <a:ext cx="4824000" cy="14902"/>
          </a:xfrm>
          <a:custGeom>
            <a:avLst/>
            <a:gdLst>
              <a:gd name="connsiteX0" fmla="*/ 0 w 7146000"/>
              <a:gd name="connsiteY0" fmla="*/ 0 h 64800"/>
              <a:gd name="connsiteX1" fmla="*/ 7146000 w 7146000"/>
              <a:gd name="connsiteY1" fmla="*/ 0 h 64800"/>
              <a:gd name="connsiteX2" fmla="*/ 7146000 w 7146000"/>
              <a:gd name="connsiteY2" fmla="*/ 64800 h 64800"/>
              <a:gd name="connsiteX3" fmla="*/ 0 w 7146000"/>
              <a:gd name="connsiteY3" fmla="*/ 64800 h 64800"/>
              <a:gd name="connsiteX4" fmla="*/ 0 w 7146000"/>
              <a:gd name="connsiteY4" fmla="*/ 0 h 64800"/>
              <a:gd name="connsiteX0" fmla="*/ 15875 w 7161875"/>
              <a:gd name="connsiteY0" fmla="*/ 0 h 64800"/>
              <a:gd name="connsiteX1" fmla="*/ 7161875 w 7161875"/>
              <a:gd name="connsiteY1" fmla="*/ 0 h 64800"/>
              <a:gd name="connsiteX2" fmla="*/ 7161875 w 7161875"/>
              <a:gd name="connsiteY2" fmla="*/ 64800 h 64800"/>
              <a:gd name="connsiteX3" fmla="*/ 0 w 7161875"/>
              <a:gd name="connsiteY3" fmla="*/ 64800 h 64800"/>
              <a:gd name="connsiteX4" fmla="*/ 15875 w 7161875"/>
              <a:gd name="connsiteY4" fmla="*/ 0 h 64800"/>
              <a:gd name="connsiteX0" fmla="*/ 15875 w 7161875"/>
              <a:gd name="connsiteY0" fmla="*/ 0 h 64800"/>
              <a:gd name="connsiteX1" fmla="*/ 7161875 w 7161875"/>
              <a:gd name="connsiteY1" fmla="*/ 0 h 64800"/>
              <a:gd name="connsiteX2" fmla="*/ 7146000 w 7161875"/>
              <a:gd name="connsiteY2" fmla="*/ 64800 h 64800"/>
              <a:gd name="connsiteX3" fmla="*/ 0 w 7161875"/>
              <a:gd name="connsiteY3" fmla="*/ 64800 h 64800"/>
              <a:gd name="connsiteX4" fmla="*/ 15875 w 7161875"/>
              <a:gd name="connsiteY4" fmla="*/ 0 h 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1875" h="64800">
                <a:moveTo>
                  <a:pt x="15875" y="0"/>
                </a:moveTo>
                <a:lnTo>
                  <a:pt x="7161875" y="0"/>
                </a:lnTo>
                <a:lnTo>
                  <a:pt x="7146000" y="64800"/>
                </a:lnTo>
                <a:lnTo>
                  <a:pt x="0" y="64800"/>
                </a:lnTo>
                <a:lnTo>
                  <a:pt x="158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18"/>
          <p:cNvSpPr/>
          <p:nvPr/>
        </p:nvSpPr>
        <p:spPr>
          <a:xfrm>
            <a:off x="-78395" y="8876848"/>
            <a:ext cx="1059659" cy="14902"/>
          </a:xfrm>
          <a:custGeom>
            <a:avLst/>
            <a:gdLst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608000 w 4608000"/>
              <a:gd name="connsiteY2" fmla="*/ 64800 h 64800"/>
              <a:gd name="connsiteX3" fmla="*/ 0 w 4608000"/>
              <a:gd name="connsiteY3" fmla="*/ 64800 h 64800"/>
              <a:gd name="connsiteX4" fmla="*/ 0 w 4608000"/>
              <a:gd name="connsiteY4" fmla="*/ 0 h 64800"/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563550 w 4608000"/>
              <a:gd name="connsiteY2" fmla="*/ 61625 h 64800"/>
              <a:gd name="connsiteX3" fmla="*/ 0 w 4608000"/>
              <a:gd name="connsiteY3" fmla="*/ 64800 h 64800"/>
              <a:gd name="connsiteX4" fmla="*/ 0 w 4608000"/>
              <a:gd name="connsiteY4" fmla="*/ 0 h 64800"/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579425 w 4608000"/>
              <a:gd name="connsiteY2" fmla="*/ 61625 h 64800"/>
              <a:gd name="connsiteX3" fmla="*/ 0 w 4608000"/>
              <a:gd name="connsiteY3" fmla="*/ 64800 h 64800"/>
              <a:gd name="connsiteX4" fmla="*/ 0 w 4608000"/>
              <a:gd name="connsiteY4" fmla="*/ 0 h 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000" h="64800">
                <a:moveTo>
                  <a:pt x="0" y="0"/>
                </a:moveTo>
                <a:lnTo>
                  <a:pt x="4608000" y="0"/>
                </a:lnTo>
                <a:lnTo>
                  <a:pt x="4579425" y="61625"/>
                </a:lnTo>
                <a:lnTo>
                  <a:pt x="0" y="648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41" y="8516081"/>
            <a:ext cx="1126680" cy="242386"/>
          </a:xfrm>
          <a:prstGeom prst="rect">
            <a:avLst/>
          </a:prstGeom>
        </p:spPr>
      </p:pic>
      <p:sp>
        <p:nvSpPr>
          <p:cNvPr id="13" name="Tijdelijke aanduiding voor dianummer 4"/>
          <p:cNvSpPr txBox="1">
            <a:spLocks/>
          </p:cNvSpPr>
          <p:nvPr/>
        </p:nvSpPr>
        <p:spPr>
          <a:xfrm>
            <a:off x="5229200" y="8316416"/>
            <a:ext cx="1194260" cy="45878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nl-NL"/>
            </a:defPPr>
            <a:lvl1pPr marL="0" algn="r" defTabSz="6858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46F5DC-8175-694F-86AA-6CC7BD974F1A}" type="slidenum">
              <a:rPr lang="nl-NL" smtClean="0">
                <a:latin typeface="Arial" charset="0"/>
              </a:rPr>
              <a:pPr/>
              <a:t>‹nr.›</a:t>
            </a:fld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2C507-AB66-064B-85D9-9B533BD8047E}" type="datetimeFigureOut">
              <a:rPr lang="nl-NL" smtClean="0"/>
              <a:t>03-12-18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B6035-115A-7F4D-966D-A174921C2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8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Bij </a:t>
            </a:r>
            <a:r>
              <a:rPr lang="nl-NL" dirty="0" err="1"/>
              <a:t>RailCenter</a:t>
            </a:r>
            <a:r>
              <a:rPr lang="nl-NL" dirty="0"/>
              <a:t> vooral expertise</a:t>
            </a:r>
            <a:r>
              <a:rPr lang="nl-NL" baseline="0" dirty="0"/>
              <a:t> over de assets langs het spoor en over treinbeveiliging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Geen expertise over geografische vastlegging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7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3146866"/>
            <a:ext cx="7991475" cy="863601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 baseline="0"/>
            </a:lvl1pPr>
          </a:lstStyle>
          <a:p>
            <a:r>
              <a:rPr lang="nl-NL" dirty="0"/>
              <a:t>Klik om titel van de presentatie toe te voegen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263" y="3602502"/>
            <a:ext cx="7991475" cy="409111"/>
          </a:xfrm>
        </p:spPr>
        <p:txBody>
          <a:bodyPr lIns="0" tIns="0" rIns="0" bIns="0">
            <a:normAutofit/>
          </a:bodyPr>
          <a:lstStyle>
            <a:lvl1pPr marL="0" indent="-88900" algn="l">
              <a:lnSpc>
                <a:spcPct val="100000"/>
              </a:lnSpc>
              <a:buNone/>
              <a:tabLst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tekst toe te voegen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567739" y="1"/>
            <a:ext cx="576262" cy="31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9" name="Groeperen 28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0" name="Afbeelding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1" name="Rechte verbindingslijn 3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4401658"/>
            <a:ext cx="9144000" cy="690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5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5968538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3272037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575535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5968538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3272037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6263" y="555625"/>
            <a:ext cx="7991474" cy="863600"/>
          </a:xfrm>
        </p:spPr>
        <p:txBody>
          <a:bodyPr/>
          <a:lstStyle/>
          <a:p>
            <a:r>
              <a:rPr lang="nl-NL" dirty="0"/>
              <a:t>Klik om titel van de dia toe te voegen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9" name="Groeperen 38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1" name="Rechte verbindingslijn 4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vak 17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555625"/>
            <a:ext cx="7991475" cy="34559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9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20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17" name="Groeperen 1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2" name="Rechte verbindingslijn 2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3262619" cy="86360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95936" y="555626"/>
            <a:ext cx="4571801" cy="3455988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9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30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264" y="1419225"/>
            <a:ext cx="3262618" cy="25923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kstvak 15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="1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6263" y="1419225"/>
            <a:ext cx="3995737" cy="2592388"/>
          </a:xfrm>
        </p:spPr>
        <p:txBody>
          <a:bodyPr lIns="0" tIns="0" rIns="10800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419225"/>
            <a:ext cx="3995738" cy="2592388"/>
          </a:xfrm>
        </p:spPr>
        <p:txBody>
          <a:bodyPr lIns="108000" tIns="0" rIns="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528" y="17075"/>
            <a:ext cx="6734622" cy="512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6" name="Groeperen 35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8" name="Rechte verbindingslijn 3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kstvak 16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502800"/>
            <a:ext cx="3995738" cy="55938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jecten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7991475" cy="86359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419224"/>
            <a:ext cx="3995737" cy="86518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6263" y="2284413"/>
            <a:ext cx="3995737" cy="1727200"/>
          </a:xfrm>
        </p:spPr>
        <p:txBody>
          <a:bodyPr lIns="0" tIns="0" rIns="10800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419223"/>
            <a:ext cx="3995738" cy="865189"/>
          </a:xfrm>
        </p:spPr>
        <p:txBody>
          <a:bodyPr lIns="108000" tIns="0" rIns="0" bIns="0"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2284413"/>
            <a:ext cx="3995738" cy="1727200"/>
          </a:xfrm>
        </p:spPr>
        <p:txBody>
          <a:bodyPr lIns="108000" tIns="0" rIns="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528" y="17075"/>
            <a:ext cx="6734622" cy="512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5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7" name="Afbeelding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8" name="Groeperen 37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0" name="Rechte verbindingslijn 3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vak 18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29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3175"/>
            <a:ext cx="9144000" cy="5146675"/>
          </a:xfrm>
        </p:spPr>
        <p:txBody>
          <a:bodyPr lIns="0" tIns="540000" rIns="0" bIns="0">
            <a:normAutofit/>
          </a:bodyPr>
          <a:lstStyle>
            <a:lvl1pPr marL="847725" marR="0" indent="-17280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88000" algn="l"/>
              </a:tabLst>
              <a:defRPr sz="2000" baseline="0"/>
            </a:lvl1pPr>
            <a:lvl2pPr marL="1073150" indent="-172800">
              <a:tabLst/>
              <a:defRPr sz="2000" baseline="0"/>
            </a:lvl2pPr>
            <a:lvl3pPr marL="1290638" indent="-172800">
              <a:tabLst/>
              <a:defRPr sz="2000" baseline="0"/>
            </a:lvl3pPr>
            <a:lvl4pPr marL="1473200" indent="-172800">
              <a:tabLst/>
              <a:defRPr sz="2000" baseline="0"/>
            </a:lvl4pPr>
            <a:lvl5pPr marL="1733550" indent="-172800">
              <a:tabLst/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media 1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576000" tIns="1404000"/>
          <a:lstStyle>
            <a:lvl1pPr marL="1377950" indent="-1377950">
              <a:tabLst/>
              <a:defRPr baseline="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film in te voegen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5"/>
            <a:ext cx="7991475" cy="863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aseline="0"/>
            </a:lvl1pPr>
          </a:lstStyle>
          <a:p>
            <a:r>
              <a:rPr lang="nl-NL" dirty="0"/>
              <a:t>Klik om titel van de filmclip toe te voegen</a:t>
            </a:r>
            <a:endParaRPr lang="en-US" dirty="0"/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188000" y="555625"/>
            <a:ext cx="110362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350" indent="-6350">
              <a:tabLst/>
            </a:pPr>
            <a:r>
              <a:rPr lang="nl-NL" sz="700" b="1" baseline="0" dirty="0">
                <a:latin typeface="Arial" charset="0"/>
              </a:rPr>
              <a:t>Video automatisch laten afspelen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venster </a:t>
            </a:r>
            <a:r>
              <a:rPr lang="nl-NL" sz="700" u="sng" baseline="0" dirty="0">
                <a:latin typeface="Arial" charset="0"/>
              </a:rPr>
              <a:t>Animaties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naar deelvenster </a:t>
            </a:r>
            <a:r>
              <a:rPr lang="nl-NL" sz="700" u="sng" baseline="0" dirty="0">
                <a:latin typeface="Arial" charset="0"/>
              </a:rPr>
              <a:t>Animatie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 err="1">
                <a:latin typeface="Arial" charset="0"/>
              </a:rPr>
              <a:t>Dubbelkik</a:t>
            </a:r>
            <a:r>
              <a:rPr lang="nl-NL" sz="700" baseline="0" dirty="0">
                <a:latin typeface="Arial" charset="0"/>
              </a:rPr>
              <a:t> op </a:t>
            </a:r>
            <a:r>
              <a:rPr lang="nl-NL" sz="700" u="sng" baseline="0" dirty="0">
                <a:latin typeface="Arial" charset="0"/>
              </a:rPr>
              <a:t>Afspelen</a:t>
            </a:r>
          </a:p>
          <a:p>
            <a:pPr marL="90488" indent="-90488">
              <a:buAutoNum type="arabicPeriod"/>
              <a:tabLst/>
            </a:pPr>
            <a:endParaRPr lang="nl-NL" sz="700" baseline="0" dirty="0">
              <a:latin typeface="Arial" charset="0"/>
            </a:endParaRPr>
          </a:p>
          <a:p>
            <a:pPr marL="0" indent="0">
              <a:buFontTx/>
              <a:buNone/>
              <a:tabLst/>
            </a:pPr>
            <a:r>
              <a:rPr lang="nl-NL" sz="700" baseline="0" dirty="0">
                <a:latin typeface="Arial" charset="0"/>
              </a:rPr>
              <a:t>De film zal bij de eerste klik starten met afspelen.</a:t>
            </a:r>
          </a:p>
          <a:p>
            <a:pPr marL="0" indent="0">
              <a:buFontTx/>
              <a:buNone/>
              <a:tabLst/>
            </a:pPr>
            <a:r>
              <a:rPr lang="nl-NL" sz="700" baseline="0" dirty="0">
                <a:latin typeface="Arial" charset="0"/>
              </a:rPr>
              <a:t>Onderbreken, terug- en </a:t>
            </a:r>
            <a:r>
              <a:rPr lang="nl-NL" sz="700" baseline="0" dirty="0" err="1">
                <a:latin typeface="Arial" charset="0"/>
              </a:rPr>
              <a:t>vooruitspoelen</a:t>
            </a:r>
            <a:r>
              <a:rPr lang="nl-NL" sz="700" baseline="0" dirty="0">
                <a:latin typeface="Arial" charset="0"/>
              </a:rPr>
              <a:t> doet u met behulp van het controlepanel tijdens de presentatie.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-1188640" y="2139702"/>
            <a:ext cx="105596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  <a:endParaRPr lang="nl-NL" sz="700" baseline="0" dirty="0">
              <a:latin typeface="Arial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39702"/>
            <a:ext cx="230120" cy="281258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 of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555625"/>
            <a:ext cx="7991475" cy="34559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2000" baseline="0"/>
            </a:lvl2pPr>
            <a:lvl3pPr marL="536575" marR="0" indent="-176213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10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1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grpSp>
        <p:nvGrpSpPr>
          <p:cNvPr id="7" name="Groeperen 6"/>
          <p:cNvGrpSpPr/>
          <p:nvPr userDrawn="1"/>
        </p:nvGrpSpPr>
        <p:grpSpPr>
          <a:xfrm>
            <a:off x="-1188640" y="4241934"/>
            <a:ext cx="1125323" cy="562064"/>
            <a:chOff x="4782929" y="4335401"/>
            <a:chExt cx="1125323" cy="562064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9" name="Rechte verbindingslijn 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4401658"/>
            <a:ext cx="9144000" cy="690372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576263" y="555624"/>
            <a:ext cx="3995736" cy="3455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4"/>
            <a:ext cx="3995736" cy="863601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555624"/>
            <a:ext cx="3995738" cy="3455989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262" y="1419226"/>
            <a:ext cx="3995737" cy="2592388"/>
          </a:xfrm>
        </p:spPr>
        <p:txBody>
          <a:bodyPr lIns="288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30" name="Tekstvak 29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31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2" name="Tekstvak 31"/>
          <p:cNvSpPr txBox="1"/>
          <p:nvPr userDrawn="1"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grpSp>
        <p:nvGrpSpPr>
          <p:cNvPr id="18" name="Groeperen 17"/>
          <p:cNvGrpSpPr/>
          <p:nvPr userDrawn="1"/>
        </p:nvGrpSpPr>
        <p:grpSpPr>
          <a:xfrm>
            <a:off x="-1188640" y="4241934"/>
            <a:ext cx="1125323" cy="562064"/>
            <a:chOff x="4782929" y="4335401"/>
            <a:chExt cx="1125323" cy="562064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0" name="Rechte verbindingslijn 1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Inhoudsopgave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Onderwerp van de eerste dia   dia 1</a:t>
            </a:r>
          </a:p>
          <a:p>
            <a:pPr lvl="0"/>
            <a:r>
              <a:rPr lang="nl-NL" dirty="0"/>
              <a:t>Onderwerp van de tweede dia   dia 2</a:t>
            </a:r>
          </a:p>
          <a:p>
            <a:pPr lvl="0"/>
            <a:r>
              <a:rPr lang="nl-NL" dirty="0"/>
              <a:t>Onderwerp van de derde dia   dia 3</a:t>
            </a:r>
          </a:p>
          <a:p>
            <a:pPr lvl="0"/>
            <a:r>
              <a:rPr lang="nl-NL" dirty="0"/>
              <a:t>Onderwerp van de vierde dia   dia 4</a:t>
            </a:r>
          </a:p>
          <a:p>
            <a:pPr lvl="0"/>
            <a:r>
              <a:rPr lang="nl-NL" dirty="0"/>
              <a:t>Onderwerp van de vijfde dia   dia 5</a:t>
            </a:r>
          </a:p>
          <a:p>
            <a:pPr lvl="0"/>
            <a:r>
              <a:rPr lang="nl-NL" dirty="0"/>
              <a:t>Onderwerp van de zesde dia   dia 6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en-US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met info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011612"/>
          </a:xfrm>
        </p:spPr>
        <p:txBody>
          <a:bodyPr lIns="576000" tIns="540000"/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Hier afbeelding invoegen</a:t>
            </a:r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76263" y="2931790"/>
            <a:ext cx="7991475" cy="1079824"/>
          </a:xfrm>
          <a:solidFill>
            <a:schemeClr val="accent2"/>
          </a:solidFill>
        </p:spPr>
        <p:txBody>
          <a:bodyPr lIns="108000" tIns="108000" rIns="108000" bIns="10800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lnSpc>
                <a:spcPct val="90000"/>
              </a:lnSpc>
              <a:defRPr sz="2000" baseline="0"/>
            </a:lvl2pPr>
            <a:lvl3pPr>
              <a:lnSpc>
                <a:spcPct val="90000"/>
              </a:lnSpc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om tekst toe te voegen</a:t>
            </a:r>
          </a:p>
        </p:txBody>
      </p:sp>
      <p:sp>
        <p:nvSpPr>
          <p:cNvPr id="22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2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8" name="Groeperen 27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0" name="Rechte verbindingslijn 2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3311128" cy="863601"/>
          </a:xfrm>
          <a:prstGeom prst="rect">
            <a:avLst/>
          </a:prstGeom>
        </p:spPr>
        <p:txBody>
          <a:bodyPr lIns="0" tIns="0" rIns="108000" bIns="0" anchor="t" anchorCtr="0"/>
          <a:lstStyle>
            <a:lvl1pPr>
              <a:defRPr sz="2400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-1"/>
            <a:ext cx="5256610" cy="4011614"/>
          </a:xfrm>
        </p:spPr>
        <p:txBody>
          <a:bodyPr lIns="0" tIns="54000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1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580058" y="1419224"/>
            <a:ext cx="3305307" cy="2592389"/>
          </a:xfrm>
        </p:spPr>
        <p:txBody>
          <a:bodyPr lIns="0" tIns="0" rIns="10800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7" name="Groeperen 3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9" name="Rechte verbindingslijn 3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oorstellen spr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576263" y="555624"/>
            <a:ext cx="3995736" cy="3455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4"/>
            <a:ext cx="3995736" cy="863601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555624"/>
            <a:ext cx="3995738" cy="3455989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262" y="1419226"/>
            <a:ext cx="3995737" cy="2592388"/>
          </a:xfrm>
        </p:spPr>
        <p:txBody>
          <a:bodyPr lIns="288000" tIns="0" rIns="0" bIns="0">
            <a:normAutofit/>
          </a:bodyPr>
          <a:lstStyle>
            <a:lvl1pPr marL="179388" marR="0" indent="-179388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tekst toe te voegen</a:t>
            </a:r>
          </a:p>
          <a:p>
            <a:pPr lvl="0"/>
            <a:endParaRPr lang="nl-NL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1" name="Groeperen 30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kstvak 14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3" y="555625"/>
            <a:ext cx="3960000" cy="34559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4607738" y="555625"/>
            <a:ext cx="3960000" cy="34559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7" name="Groeperen 2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2" name="Rechte verbindingslijn 3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3" y="1419225"/>
            <a:ext cx="3960000" cy="25923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4607738" y="1419225"/>
            <a:ext cx="3960000" cy="25923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6263" y="555625"/>
            <a:ext cx="7991474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titel van de dia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19" name="Rechte verbindingslijn 1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5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5968538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3272037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575535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5968538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3272037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grpSp>
        <p:nvGrpSpPr>
          <p:cNvPr id="27" name="Groeperen 26"/>
          <p:cNvGrpSpPr/>
          <p:nvPr userDrawn="1"/>
        </p:nvGrpSpPr>
        <p:grpSpPr>
          <a:xfrm>
            <a:off x="-1188640" y="555625"/>
            <a:ext cx="1125323" cy="4234373"/>
            <a:chOff x="-1188640" y="555625"/>
            <a:chExt cx="1125323" cy="4234373"/>
          </a:xfrm>
        </p:grpSpPr>
        <p:sp>
          <p:nvSpPr>
            <p:cNvPr id="29" name="Tekstvak 28"/>
            <p:cNvSpPr txBox="1"/>
            <p:nvPr/>
          </p:nvSpPr>
          <p:spPr>
            <a:xfrm>
              <a:off x="-1188640" y="555625"/>
              <a:ext cx="1125323" cy="39857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Afbeelding wijzigen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de afbeelding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Rechtermuisknop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 wijzigen…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Nieuw beeld toewijzen</a:t>
              </a:r>
              <a:br>
                <a:rPr lang="nl-NL" sz="700" baseline="0" dirty="0">
                  <a:latin typeface="Arial" charset="0"/>
                </a:rPr>
              </a:br>
              <a:endParaRPr lang="nl-NL" sz="700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Positie in kader wijzigen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Ga op afbeelding staan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Rechtermuisknop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 opmaken…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afbeelding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Bijsnijden</a:t>
              </a:r>
              <a:r>
                <a:rPr lang="nl-NL" sz="700" baseline="0" dirty="0">
                  <a:latin typeface="Arial" charset="0"/>
                </a:rPr>
                <a:t> &gt;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Afbeeldingspositie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Verschuiving X of Y</a:t>
              </a:r>
            </a:p>
            <a:p>
              <a:pPr marL="90488" indent="-90488">
                <a:buAutoNum type="arabicPeriod"/>
                <a:tabLst/>
              </a:pPr>
              <a:endParaRPr lang="nl-NL" sz="700" u="sng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Schikken</a:t>
              </a:r>
              <a:endParaRPr lang="nl-NL" sz="700" b="0" u="sng" baseline="0" dirty="0">
                <a:latin typeface="Arial" charset="0"/>
              </a:endParaRPr>
            </a:p>
            <a:p>
              <a:pPr marL="6350" indent="-6350">
                <a:tabLst/>
              </a:pPr>
              <a:r>
                <a:rPr lang="nl-NL" sz="700" u="none" baseline="0" dirty="0">
                  <a:latin typeface="Arial" charset="0"/>
                </a:rPr>
                <a:t>Onder start vindt u </a:t>
              </a:r>
            </a:p>
            <a:p>
              <a:pPr marL="6350" indent="-6350">
                <a:tabLst/>
              </a:pPr>
              <a:r>
                <a:rPr lang="nl-NL" sz="700" u="none" baseline="0" dirty="0">
                  <a:latin typeface="Arial" charset="0"/>
                </a:rPr>
                <a:t>deze knop (ook </a:t>
              </a:r>
              <a:br>
                <a:rPr lang="nl-NL" sz="700" u="none" baseline="0" dirty="0">
                  <a:latin typeface="Arial" charset="0"/>
                </a:rPr>
              </a:br>
              <a:r>
                <a:rPr lang="nl-NL" sz="700" u="none" baseline="0" dirty="0">
                  <a:latin typeface="Arial" charset="0"/>
                </a:rPr>
                <a:t>onder het menu). U kunt hiermee objecten naar voren of naar achter plaatsen en/of eenvoudig uitlijnen.</a:t>
              </a:r>
            </a:p>
            <a:p>
              <a:pPr marL="6350" indent="-6350">
                <a:tabLst/>
              </a:pPr>
              <a:endParaRPr lang="nl-NL" sz="700" u="none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Derde kleur toewijzen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het vlak dat een andere kleur moet</a:t>
              </a:r>
              <a:r>
                <a:rPr lang="nl-NL" sz="700" dirty="0">
                  <a:latin typeface="Arial" charset="0"/>
                </a:rPr>
                <a:t> </a:t>
              </a:r>
              <a:r>
                <a:rPr lang="nl-NL" sz="700" baseline="0" dirty="0">
                  <a:latin typeface="Arial" charset="0"/>
                </a:rPr>
                <a:t>krijgen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</a:t>
              </a:r>
              <a:r>
                <a:rPr lang="nl-NL" sz="700" u="sng" baseline="0" dirty="0">
                  <a:latin typeface="Arial" charset="0"/>
                </a:rPr>
                <a:t>Opvullen van vorm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dirty="0">
                  <a:latin typeface="Arial" charset="0"/>
                </a:rPr>
                <a:t>K</a:t>
              </a:r>
              <a:r>
                <a:rPr lang="nl-NL" sz="700" baseline="0" dirty="0">
                  <a:latin typeface="Arial" charset="0"/>
                </a:rPr>
                <a:t>lik op </a:t>
              </a:r>
              <a:r>
                <a:rPr lang="nl-NL" sz="700" u="sng" baseline="0" dirty="0">
                  <a:latin typeface="Arial" charset="0"/>
                </a:rPr>
                <a:t>Meer opvulkleuren</a:t>
              </a:r>
              <a:endParaRPr lang="nl-NL" sz="700" dirty="0">
                <a:latin typeface="Arial" charset="0"/>
              </a:endParaRPr>
            </a:p>
            <a:p>
              <a:pPr marL="90488" indent="-90488">
                <a:buAutoNum type="arabicPeriod"/>
                <a:tabLst/>
              </a:pPr>
              <a:r>
                <a:rPr lang="nl-NL" sz="700" dirty="0">
                  <a:latin typeface="Arial" charset="0"/>
                </a:rPr>
                <a:t>Kies tab </a:t>
              </a:r>
              <a:r>
                <a:rPr lang="nl-NL" sz="700" u="sng" dirty="0">
                  <a:latin typeface="Arial" charset="0"/>
                </a:rPr>
                <a:t>Aangepast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Vul de RGB-waarde</a:t>
              </a:r>
              <a:r>
                <a:rPr lang="nl-NL" sz="700" dirty="0">
                  <a:latin typeface="Arial" charset="0"/>
                </a:rPr>
                <a:t> in van een van de voorgestelde kleuren</a:t>
              </a:r>
              <a:r>
                <a:rPr lang="nl-NL" sz="700" baseline="0" dirty="0">
                  <a:latin typeface="Arial" charset="0"/>
                </a:rPr>
                <a:t> op Tools en tips-pagina</a:t>
              </a:r>
              <a:endParaRPr lang="nl-NL" sz="700" dirty="0">
                <a:latin typeface="Arial" charset="0"/>
              </a:endParaRP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OK</a:t>
              </a:r>
            </a:p>
            <a:p>
              <a:pPr marL="6350" indent="-6350">
                <a:tabLst/>
              </a:pPr>
              <a:endParaRPr lang="nl-NL" sz="700" baseline="0" dirty="0">
                <a:latin typeface="Arial" charset="0"/>
              </a:endParaRPr>
            </a:p>
          </p:txBody>
        </p:sp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73" y="2172042"/>
              <a:ext cx="230120" cy="281258"/>
            </a:xfrm>
            <a:prstGeom prst="rect">
              <a:avLst/>
            </a:prstGeom>
          </p:spPr>
        </p:pic>
        <p:grpSp>
          <p:nvGrpSpPr>
            <p:cNvPr id="39" name="Groeperen 38"/>
            <p:cNvGrpSpPr/>
            <p:nvPr/>
          </p:nvGrpSpPr>
          <p:grpSpPr>
            <a:xfrm>
              <a:off x="-1188640" y="4227934"/>
              <a:ext cx="1125323" cy="562064"/>
              <a:chOff x="4782929" y="4212406"/>
              <a:chExt cx="1125323" cy="562064"/>
            </a:xfrm>
          </p:grpSpPr>
          <p:pic>
            <p:nvPicPr>
              <p:cNvPr id="40" name="Afbeelding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9" t="21802" r="2900" b="-6396"/>
              <a:stretch/>
            </p:blipFill>
            <p:spPr>
              <a:xfrm>
                <a:off x="4782929" y="4324341"/>
                <a:ext cx="1125323" cy="450129"/>
              </a:xfrm>
              <a:prstGeom prst="rect">
                <a:avLst/>
              </a:prstGeom>
            </p:spPr>
          </p:pic>
          <p:cxnSp>
            <p:nvCxnSpPr>
              <p:cNvPr id="41" name="Rechte verbindingslijn 40"/>
              <p:cNvCxnSpPr/>
              <p:nvPr/>
            </p:nvCxnSpPr>
            <p:spPr>
              <a:xfrm flipV="1">
                <a:off x="5519530" y="4212406"/>
                <a:ext cx="0" cy="21602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kstvak 16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19225"/>
            <a:ext cx="7991475" cy="25923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4" name="Tijdelijke aanduiding voor titel 3"/>
          <p:cNvSpPr>
            <a:spLocks noGrp="1"/>
          </p:cNvSpPr>
          <p:nvPr>
            <p:ph type="title"/>
          </p:nvPr>
        </p:nvSpPr>
        <p:spPr>
          <a:xfrm>
            <a:off x="576263" y="555625"/>
            <a:ext cx="7991474" cy="863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titel van de dia toe te voegen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576262" y="4443958"/>
            <a:ext cx="7991475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Het spoorwegnetwerk tot in de puntjes in beeld!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9" r:id="rId2"/>
    <p:sldLayoutId id="2147483674" r:id="rId3"/>
    <p:sldLayoutId id="2147483692" r:id="rId4"/>
    <p:sldLayoutId id="2147483681" r:id="rId5"/>
    <p:sldLayoutId id="2147483695" r:id="rId6"/>
    <p:sldLayoutId id="2147483694" r:id="rId7"/>
    <p:sldLayoutId id="2147483698" r:id="rId8"/>
    <p:sldLayoutId id="2147483693" r:id="rId9"/>
    <p:sldLayoutId id="2147483697" r:id="rId10"/>
    <p:sldLayoutId id="2147483685" r:id="rId11"/>
    <p:sldLayoutId id="2147483680" r:id="rId12"/>
    <p:sldLayoutId id="2147483676" r:id="rId13"/>
    <p:sldLayoutId id="2147483677" r:id="rId14"/>
    <p:sldLayoutId id="2147483679" r:id="rId15"/>
    <p:sldLayoutId id="2147483689" r:id="rId16"/>
    <p:sldLayoutId id="2147483683" r:id="rId17"/>
    <p:sldLayoutId id="2147483686" r:id="rId18"/>
    <p:sldLayoutId id="2147483696" r:id="rId1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180000" marR="0" indent="-182563" algn="l" defTabSz="685800" rtl="0" eaLnBrk="1" fontAlgn="auto" latinLnBrk="0" hangingPunct="1">
        <a:lnSpc>
          <a:spcPts val="25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360363" indent="-179388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536575" indent="-176213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714375" indent="-177800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892175" indent="-177800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2880" userDrawn="1">
          <p15:clr>
            <a:srgbClr val="F26B43"/>
          </p15:clr>
        </p15:guide>
        <p15:guide id="12" pos="363" userDrawn="1">
          <p15:clr>
            <a:srgbClr val="F26B43"/>
          </p15:clr>
        </p15:guide>
        <p15:guide id="13" pos="5397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894" userDrawn="1">
          <p15:clr>
            <a:srgbClr val="F26B43"/>
          </p15:clr>
        </p15:guide>
        <p15:guide id="16" orient="horz" pos="1439" userDrawn="1">
          <p15:clr>
            <a:srgbClr val="F26B43"/>
          </p15:clr>
        </p15:guide>
        <p15:guide id="17" orient="horz" pos="1983" userDrawn="1">
          <p15:clr>
            <a:srgbClr val="F26B43"/>
          </p15:clr>
        </p15:guide>
        <p15:guide id="18" orient="horz" pos="2527" userDrawn="1">
          <p15:clr>
            <a:srgbClr val="F26B43"/>
          </p15:clr>
        </p15:guide>
        <p15:guide id="19" orient="horz" pos="2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oelof.boekhold@proral.n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76264" y="3146866"/>
            <a:ext cx="7991475" cy="863601"/>
          </a:xfrm>
        </p:spPr>
        <p:txBody>
          <a:bodyPr/>
          <a:lstStyle/>
          <a:p>
            <a:r>
              <a:rPr lang="nl-NL" dirty="0"/>
              <a:t>Het spoorwegnetwerk tot in de puntjes in beeld!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SVB-BGT Contactdag West, 8 november 2018</a:t>
            </a:r>
          </a:p>
        </p:txBody>
      </p:sp>
      <p:sp>
        <p:nvSpPr>
          <p:cNvPr id="7" name="Rechthoek 6"/>
          <p:cNvSpPr/>
          <p:nvPr/>
        </p:nvSpPr>
        <p:spPr>
          <a:xfrm>
            <a:off x="8567739" y="1"/>
            <a:ext cx="576262" cy="31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59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2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Problemen informatievoorziening assetmanagement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Het spoorwegnetwerk tot in de puntjes in beeld!</a:t>
            </a:r>
          </a:p>
        </p:txBody>
      </p:sp>
      <p:sp>
        <p:nvSpPr>
          <p:cNvPr id="6" name="Ovaal 5"/>
          <p:cNvSpPr/>
          <p:nvPr/>
        </p:nvSpPr>
        <p:spPr>
          <a:xfrm>
            <a:off x="3400115" y="938898"/>
            <a:ext cx="1440160" cy="8640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InfraAtlas</a:t>
            </a:r>
            <a:endParaRPr lang="nl-NL" dirty="0"/>
          </a:p>
        </p:txBody>
      </p:sp>
      <p:sp>
        <p:nvSpPr>
          <p:cNvPr id="7" name="Rechthoek: afgeronde hoeken 6"/>
          <p:cNvSpPr/>
          <p:nvPr/>
        </p:nvSpPr>
        <p:spPr>
          <a:xfrm>
            <a:off x="555200" y="1659900"/>
            <a:ext cx="2232248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Versnipperde gegevensverzamelingen</a:t>
            </a:r>
          </a:p>
        </p:txBody>
      </p:sp>
      <p:sp>
        <p:nvSpPr>
          <p:cNvPr id="8" name="Ovaal 7"/>
          <p:cNvSpPr/>
          <p:nvPr/>
        </p:nvSpPr>
        <p:spPr>
          <a:xfrm>
            <a:off x="4788024" y="1515884"/>
            <a:ext cx="1440160" cy="864096"/>
          </a:xfrm>
          <a:prstGeom prst="ellipse">
            <a:avLst/>
          </a:prstGeom>
          <a:solidFill>
            <a:srgbClr val="7DB7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SAP/PLM</a:t>
            </a:r>
          </a:p>
        </p:txBody>
      </p:sp>
      <p:sp>
        <p:nvSpPr>
          <p:cNvPr id="9" name="Ovaal 8"/>
          <p:cNvSpPr/>
          <p:nvPr/>
        </p:nvSpPr>
        <p:spPr>
          <a:xfrm>
            <a:off x="3400115" y="2059762"/>
            <a:ext cx="1440160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BBK/BGT</a:t>
            </a:r>
          </a:p>
        </p:txBody>
      </p:sp>
      <p:sp>
        <p:nvSpPr>
          <p:cNvPr id="10" name="Rechthoek: afgeronde hoeken 9"/>
          <p:cNvSpPr/>
          <p:nvPr/>
        </p:nvSpPr>
        <p:spPr>
          <a:xfrm>
            <a:off x="555200" y="2923858"/>
            <a:ext cx="2232248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Versnipperde informatieverstrekking</a:t>
            </a:r>
          </a:p>
        </p:txBody>
      </p:sp>
      <p:sp>
        <p:nvSpPr>
          <p:cNvPr id="11" name="Rechthoek: afgeronde hoeken 10"/>
          <p:cNvSpPr/>
          <p:nvPr/>
        </p:nvSpPr>
        <p:spPr>
          <a:xfrm>
            <a:off x="543644" y="3676225"/>
            <a:ext cx="2232248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Onvoldoende kwaliteit</a:t>
            </a:r>
          </a:p>
        </p:txBody>
      </p:sp>
      <p:cxnSp>
        <p:nvCxnSpPr>
          <p:cNvPr id="13" name="Rechte verbindingslijn met pijl 12"/>
          <p:cNvCxnSpPr>
            <a:endCxn id="6" idx="2"/>
          </p:cNvCxnSpPr>
          <p:nvPr/>
        </p:nvCxnSpPr>
        <p:spPr>
          <a:xfrm flipV="1">
            <a:off x="2987824" y="1370946"/>
            <a:ext cx="412291" cy="5527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endCxn id="8" idx="2"/>
          </p:cNvCxnSpPr>
          <p:nvPr/>
        </p:nvCxnSpPr>
        <p:spPr>
          <a:xfrm>
            <a:off x="2987824" y="1923678"/>
            <a:ext cx="1800200" cy="2425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>
            <a:endCxn id="9" idx="2"/>
          </p:cNvCxnSpPr>
          <p:nvPr/>
        </p:nvCxnSpPr>
        <p:spPr>
          <a:xfrm>
            <a:off x="2987824" y="1947932"/>
            <a:ext cx="412291" cy="54387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0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spoordata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76263" y="1923678"/>
            <a:ext cx="3995737" cy="20879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nl-NL" dirty="0"/>
              <a:t>Versterken samenhang</a:t>
            </a:r>
          </a:p>
          <a:p>
            <a:pPr lvl="1"/>
            <a:r>
              <a:rPr lang="nl-NL" dirty="0"/>
              <a:t>Verbeteren kwaliteit (waaronder actualiteit)</a:t>
            </a:r>
          </a:p>
          <a:p>
            <a:pPr lvl="1"/>
            <a:r>
              <a:rPr lang="nl-NL" dirty="0"/>
              <a:t>Centrale ontsluiting</a:t>
            </a:r>
          </a:p>
          <a:p>
            <a:pPr lvl="1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dirty="0"/>
              <a:t>Projecten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4572000" y="1923678"/>
            <a:ext cx="3995738" cy="2087935"/>
          </a:xfrm>
          <a:solidFill>
            <a:srgbClr val="92D050"/>
          </a:solidFill>
        </p:spPr>
        <p:txBody>
          <a:bodyPr/>
          <a:lstStyle/>
          <a:p>
            <a:r>
              <a:rPr lang="nl-NL" dirty="0"/>
              <a:t>PUIC, IMSpoor, Informatieportaal, Naiade, DOOB/IRIS, ILS, Harmoniseren </a:t>
            </a:r>
            <a:r>
              <a:rPr lang="nl-NL" dirty="0" err="1"/>
              <a:t>refentiestelsels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Het spoorwegnetwerk tot in de puntjes in beeld!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578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 dirty="0"/>
              <a:t>Programma spoordata</a:t>
            </a:r>
            <a:br>
              <a:rPr lang="nl-NL" dirty="0"/>
            </a:br>
            <a:r>
              <a:rPr lang="nl-NL" dirty="0"/>
              <a:t>RD eerst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Het spoorwegnetwerk tot in de puntjes in beeld!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746" y="1673737"/>
            <a:ext cx="2143125" cy="2133600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61" y="2488953"/>
            <a:ext cx="849055" cy="602697"/>
          </a:xfrm>
          <a:prstGeom prst="rect">
            <a:avLst/>
          </a:prstGeom>
        </p:spPr>
      </p:pic>
      <p:cxnSp>
        <p:nvCxnSpPr>
          <p:cNvPr id="11" name="Rechte verbindingslijn met pijl 10"/>
          <p:cNvCxnSpPr/>
          <p:nvPr/>
        </p:nvCxnSpPr>
        <p:spPr>
          <a:xfrm>
            <a:off x="3635896" y="2740537"/>
            <a:ext cx="172819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899592" y="1347614"/>
            <a:ext cx="1671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RD-coördinaten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220072" y="1344800"/>
            <a:ext cx="1671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Kilometrering</a:t>
            </a:r>
          </a:p>
        </p:txBody>
      </p:sp>
      <p:sp>
        <p:nvSpPr>
          <p:cNvPr id="16" name="Ster: 5 punten 15"/>
          <p:cNvSpPr/>
          <p:nvPr/>
        </p:nvSpPr>
        <p:spPr>
          <a:xfrm>
            <a:off x="2443420" y="951098"/>
            <a:ext cx="1029781" cy="9362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701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 b="0" dirty="0"/>
              <a:t>Programma spoordata</a:t>
            </a:r>
            <a:br>
              <a:rPr lang="nl-NL" dirty="0"/>
            </a:br>
            <a:r>
              <a:rPr lang="nl-NL" dirty="0"/>
              <a:t>Meer objecttypen in kaart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Het spoorwegnetwerk tot in de puntjes in beeld!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03577"/>
            <a:ext cx="973350" cy="242505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83" y="1599174"/>
            <a:ext cx="2895383" cy="2429459"/>
          </a:xfrm>
          <a:prstGeom prst="rect">
            <a:avLst/>
          </a:prstGeom>
        </p:spPr>
      </p:pic>
      <p:cxnSp>
        <p:nvCxnSpPr>
          <p:cNvPr id="15" name="Rechte verbindingslijn met pijl 14"/>
          <p:cNvCxnSpPr/>
          <p:nvPr/>
        </p:nvCxnSpPr>
        <p:spPr>
          <a:xfrm>
            <a:off x="2228669" y="2740537"/>
            <a:ext cx="172819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83569" y="1245874"/>
            <a:ext cx="9733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50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447684" y="1241471"/>
            <a:ext cx="2895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79417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 b="0" dirty="0"/>
              <a:t>Programma spoordata</a:t>
            </a:r>
            <a:br>
              <a:rPr lang="nl-NL" dirty="0"/>
            </a:br>
            <a:r>
              <a:rPr lang="nl-NL" dirty="0"/>
              <a:t>Actueler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Het spoorwegnetwerk tot in de puntjes in beeld!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13" y="1264317"/>
            <a:ext cx="6444009" cy="306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5936" y="1131591"/>
            <a:ext cx="4571802" cy="3168352"/>
          </a:xfrm>
        </p:spPr>
        <p:txBody>
          <a:bodyPr>
            <a:normAutofit/>
          </a:bodyPr>
          <a:lstStyle/>
          <a:p>
            <a:pPr marL="180975" lvl="1" indent="0">
              <a:buNone/>
            </a:pPr>
            <a:endParaRPr lang="nl-NL" dirty="0"/>
          </a:p>
          <a:p>
            <a:pPr lvl="1"/>
            <a:r>
              <a:rPr lang="nl-NL" dirty="0"/>
              <a:t>aan de hand van indienststellingen grote(re) projecten</a:t>
            </a:r>
          </a:p>
          <a:p>
            <a:pPr lvl="1"/>
            <a:r>
              <a:rPr lang="nl-NL" dirty="0"/>
              <a:t>5 tot 9 keer per jaar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Het spoorwegnetwerk tot in de puntjes in beeld!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131590"/>
            <a:ext cx="3131642" cy="31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Kengetallen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576263" y="1131590"/>
            <a:ext cx="3995737" cy="3240360"/>
          </a:xfrm>
        </p:spPr>
        <p:txBody>
          <a:bodyPr>
            <a:normAutofit/>
          </a:bodyPr>
          <a:lstStyle/>
          <a:p>
            <a:r>
              <a:rPr lang="nl-NL" sz="1800" dirty="0"/>
              <a:t>Helikopter</a:t>
            </a:r>
          </a:p>
          <a:p>
            <a:pPr lvl="1"/>
            <a:r>
              <a:rPr lang="nl-NL" sz="1800" dirty="0"/>
              <a:t>vlieghoogte: 190 meter</a:t>
            </a:r>
          </a:p>
          <a:p>
            <a:pPr lvl="1"/>
            <a:r>
              <a:rPr lang="nl-NL" sz="1800" dirty="0"/>
              <a:t>snelheid: 50 km/uur</a:t>
            </a:r>
          </a:p>
          <a:p>
            <a:r>
              <a:rPr lang="nl-NL" sz="1800" dirty="0"/>
              <a:t>Omvang data-inwinning</a:t>
            </a:r>
          </a:p>
          <a:p>
            <a:pPr lvl="1"/>
            <a:r>
              <a:rPr lang="nl-NL" sz="1800" dirty="0"/>
              <a:t>eerste jaar: 35 TB</a:t>
            </a:r>
          </a:p>
          <a:p>
            <a:pPr lvl="1"/>
            <a:r>
              <a:rPr lang="nl-NL" sz="1800" dirty="0"/>
              <a:t>daarna: 21 TB/jaar</a:t>
            </a:r>
          </a:p>
          <a:p>
            <a:r>
              <a:rPr lang="nl-NL" sz="1800" dirty="0"/>
              <a:t>Puntenwolk</a:t>
            </a:r>
          </a:p>
          <a:p>
            <a:pPr lvl="1"/>
            <a:r>
              <a:rPr lang="nl-NL" sz="1800" dirty="0"/>
              <a:t>luchtopnamen: &gt; 70 punten/m2</a:t>
            </a:r>
          </a:p>
          <a:p>
            <a:pPr lvl="1"/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572000" y="1131590"/>
            <a:ext cx="3995738" cy="3240360"/>
          </a:xfrm>
        </p:spPr>
        <p:txBody>
          <a:bodyPr/>
          <a:lstStyle/>
          <a:p>
            <a:r>
              <a:rPr lang="nl-NL" sz="1800" dirty="0"/>
              <a:t>Fotobeelden nadir</a:t>
            </a:r>
          </a:p>
          <a:p>
            <a:pPr lvl="1"/>
            <a:r>
              <a:rPr lang="nl-NL" sz="1800" dirty="0"/>
              <a:t>beeldformaat: 11680 x 8708 </a:t>
            </a:r>
            <a:r>
              <a:rPr lang="nl-NL" sz="1800" dirty="0" err="1"/>
              <a:t>px</a:t>
            </a:r>
            <a:endParaRPr lang="nl-NL" sz="1800" dirty="0"/>
          </a:p>
          <a:p>
            <a:pPr lvl="1"/>
            <a:r>
              <a:rPr lang="nl-NL" sz="1800" dirty="0"/>
              <a:t>footprint: 330 x 250 meter</a:t>
            </a:r>
          </a:p>
          <a:p>
            <a:pPr lvl="1"/>
            <a:r>
              <a:rPr lang="nl-NL" sz="1800" dirty="0"/>
              <a:t>grondpixel: 2,9 x 2,9 cm</a:t>
            </a:r>
          </a:p>
          <a:p>
            <a:r>
              <a:rPr lang="nl-NL" sz="1800" dirty="0"/>
              <a:t>Fotobeelden </a:t>
            </a:r>
            <a:r>
              <a:rPr lang="nl-NL" sz="1800" dirty="0" err="1"/>
              <a:t>obliek</a:t>
            </a:r>
            <a:endParaRPr lang="nl-NL" sz="1800" dirty="0"/>
          </a:p>
          <a:p>
            <a:pPr lvl="1"/>
            <a:r>
              <a:rPr lang="nl-NL" sz="1800" dirty="0"/>
              <a:t>beeldformaat: 7306 x 4912 </a:t>
            </a:r>
            <a:r>
              <a:rPr lang="nl-NL" sz="1800" dirty="0" err="1"/>
              <a:t>px</a:t>
            </a:r>
            <a:endParaRPr lang="nl-NL" sz="1800" dirty="0"/>
          </a:p>
          <a:p>
            <a:pPr lvl="1"/>
            <a:r>
              <a:rPr lang="nl-NL" sz="1800" dirty="0"/>
              <a:t>footprint: (115-140) x 120 meter</a:t>
            </a:r>
          </a:p>
          <a:p>
            <a:pPr lvl="1"/>
            <a:r>
              <a:rPr lang="nl-NL" sz="1800" dirty="0"/>
              <a:t>grondpixel: (1,6-1,9) x 2,4 cm</a:t>
            </a:r>
          </a:p>
          <a:p>
            <a:r>
              <a:rPr lang="nl-NL" sz="1800" dirty="0"/>
              <a:t>Nauwkeurigheid</a:t>
            </a:r>
          </a:p>
          <a:p>
            <a:pPr lvl="1"/>
            <a:r>
              <a:rPr lang="nl-NL" sz="1800" dirty="0"/>
              <a:t>absoluut</a:t>
            </a:r>
            <a:r>
              <a:rPr lang="nl-NL" sz="1800"/>
              <a:t>: beter </a:t>
            </a:r>
            <a:r>
              <a:rPr lang="nl-NL" sz="1800" dirty="0"/>
              <a:t>dan 6 cm</a:t>
            </a:r>
          </a:p>
          <a:p>
            <a:pPr lvl="1"/>
            <a:endParaRPr lang="nl-NL" sz="1800" dirty="0"/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Het spoorwegnetwerk tot in de puntjes in beeld!</a:t>
            </a:r>
          </a:p>
        </p:txBody>
      </p:sp>
    </p:spTree>
    <p:extLst>
      <p:ext uri="{BB962C8B-B14F-4D97-AF65-F5344CB8AC3E}">
        <p14:creationId xmlns:p14="http://schemas.microsoft.com/office/powerpoint/2010/main" val="422862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912" y="1419263"/>
            <a:ext cx="7991475" cy="863602"/>
          </a:xfrm>
        </p:spPr>
        <p:txBody>
          <a:bodyPr>
            <a:noAutofit/>
          </a:bodyPr>
          <a:lstStyle/>
          <a:p>
            <a:pPr algn="ctr"/>
            <a:r>
              <a:rPr lang="nl-NL" sz="7200" dirty="0"/>
              <a:t>‘</a:t>
            </a:r>
            <a:r>
              <a:rPr lang="nl-NL" sz="7200" dirty="0" err="1"/>
              <a:t>Innovation</a:t>
            </a:r>
            <a:r>
              <a:rPr lang="nl-NL" sz="7200" dirty="0"/>
              <a:t>’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Het spoorwegnetwerk tot in de puntjes in beeld!</a:t>
            </a:r>
          </a:p>
        </p:txBody>
      </p:sp>
    </p:spTree>
    <p:extLst>
      <p:ext uri="{BB962C8B-B14F-4D97-AF65-F5344CB8AC3E}">
        <p14:creationId xmlns:p14="http://schemas.microsoft.com/office/powerpoint/2010/main" val="157664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Vernieuwing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Toepassing van combinatie van technieken</a:t>
            </a:r>
          </a:p>
          <a:p>
            <a:pPr lvl="1"/>
            <a:r>
              <a:rPr lang="nl-NL" dirty="0"/>
              <a:t>op deze schaal</a:t>
            </a:r>
          </a:p>
          <a:p>
            <a:pPr lvl="1"/>
            <a:r>
              <a:rPr lang="nl-NL" dirty="0"/>
              <a:t>voor beheerdoeleinden</a:t>
            </a:r>
          </a:p>
          <a:p>
            <a:r>
              <a:rPr lang="nl-NL" dirty="0"/>
              <a:t>Ontsluiten van inwinningsdata</a:t>
            </a:r>
          </a:p>
          <a:p>
            <a:pPr lvl="1"/>
            <a:r>
              <a:rPr lang="nl-NL" dirty="0"/>
              <a:t>beheerder dataset</a:t>
            </a:r>
          </a:p>
          <a:p>
            <a:pPr lvl="1"/>
            <a:r>
              <a:rPr lang="nl-NL" dirty="0"/>
              <a:t>voor spoorsector</a:t>
            </a:r>
          </a:p>
          <a:p>
            <a:pPr lvl="1"/>
            <a:r>
              <a:rPr lang="nl-NL" dirty="0"/>
              <a:t>voor gebruikers buiten spoorsector?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Het spoorwegnetwerk tot in de puntjes in beeld!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626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Business Cases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263" y="1275606"/>
            <a:ext cx="7991475" cy="2880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/>
              <a:t>Geografisch beheer van 150 objecttypen uit IMSpoor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‘Bijvangst’:</a:t>
            </a:r>
          </a:p>
          <a:p>
            <a:r>
              <a:rPr lang="nl-NL" dirty="0"/>
              <a:t>Bomenregister</a:t>
            </a:r>
          </a:p>
          <a:p>
            <a:r>
              <a:rPr lang="nl-NL" dirty="0"/>
              <a:t>Baanstabiliteit</a:t>
            </a:r>
          </a:p>
          <a:p>
            <a:r>
              <a:rPr lang="nl-NL" dirty="0"/>
              <a:t>Nulmeting projecten</a:t>
            </a:r>
          </a:p>
          <a:p>
            <a:r>
              <a:rPr lang="nl-NL" dirty="0"/>
              <a:t>Inspecties</a:t>
            </a:r>
          </a:p>
          <a:p>
            <a:r>
              <a:rPr lang="nl-NL" dirty="0"/>
              <a:t>Geautomatiseerd karteren</a:t>
            </a:r>
          </a:p>
          <a:p>
            <a:r>
              <a:rPr lang="nl-NL" dirty="0"/>
              <a:t>…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Het spoorwegnetwerk tot in de puntjes in beeld!</a:t>
            </a:r>
          </a:p>
        </p:txBody>
      </p:sp>
    </p:spTree>
    <p:extLst>
      <p:ext uri="{BB962C8B-B14F-4D97-AF65-F5344CB8AC3E}">
        <p14:creationId xmlns:p14="http://schemas.microsoft.com/office/powerpoint/2010/main" val="167602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</a:pPr>
            <a:r>
              <a:rPr lang="nl-NL" b="1" dirty="0"/>
              <a:t>Roelof Boekhold</a:t>
            </a:r>
            <a:endParaRPr lang="nl-NL" dirty="0"/>
          </a:p>
          <a:p>
            <a:pPr marL="0" indent="0">
              <a:spcAft>
                <a:spcPts val="600"/>
              </a:spcAft>
            </a:pPr>
            <a:r>
              <a:rPr lang="nl-NL" dirty="0"/>
              <a:t>Assetmanagement informatie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productmanager kadaster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productmanager BBK/BGT</a:t>
            </a:r>
          </a:p>
          <a:p>
            <a:pPr marL="0" indent="0">
              <a:lnSpc>
                <a:spcPct val="100000"/>
              </a:lnSpc>
            </a:pPr>
            <a:endParaRPr lang="nl-NL" sz="1400" dirty="0"/>
          </a:p>
          <a:p>
            <a:pPr marL="0" indent="0">
              <a:lnSpc>
                <a:spcPct val="100000"/>
              </a:lnSpc>
            </a:pPr>
            <a:r>
              <a:rPr lang="nl-NL" sz="1400" dirty="0"/>
              <a:t>in dienst sinds december 2012</a:t>
            </a:r>
          </a:p>
          <a:p>
            <a:pPr marL="0" indent="0">
              <a:lnSpc>
                <a:spcPct val="100000"/>
              </a:lnSpc>
            </a:pPr>
            <a:endParaRPr lang="nl-NL" sz="1400" dirty="0"/>
          </a:p>
          <a:p>
            <a:pPr marL="0" indent="0">
              <a:lnSpc>
                <a:spcPct val="100000"/>
              </a:lnSpc>
            </a:pPr>
            <a:r>
              <a:rPr lang="nl-NL" sz="1400" dirty="0"/>
              <a:t>06-45878278</a:t>
            </a:r>
          </a:p>
          <a:p>
            <a:pPr marL="0" indent="0">
              <a:lnSpc>
                <a:spcPct val="100000"/>
              </a:lnSpc>
            </a:pPr>
            <a:r>
              <a:rPr lang="nl-NL" sz="1400" dirty="0"/>
              <a:t>roelof.boekhold@prorail.nl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Het spoorwegnetwerk tot in de puntjes in beeld!</a:t>
            </a:r>
            <a:endParaRPr lang="nl-NL" dirty="0"/>
          </a:p>
        </p:txBody>
      </p:sp>
      <p:pic>
        <p:nvPicPr>
          <p:cNvPr id="6" name="Tijdelijke aanduiding voor afbeelding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643" r="6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654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Veelgestelde</a:t>
            </a:r>
            <a:r>
              <a:rPr lang="nl-NL" dirty="0"/>
              <a:t> 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Mag ik een keer meevliegen?</a:t>
            </a:r>
          </a:p>
          <a:p>
            <a:pPr marL="457200" indent="-457200">
              <a:buFont typeface="+mj-lt"/>
              <a:buAutoNum type="arabicPeriod"/>
            </a:pPr>
            <a:endParaRPr lang="nl-NL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accent6"/>
                </a:solidFill>
              </a:rPr>
              <a:t>Waarom vliegen jullie niet met </a:t>
            </a:r>
            <a:r>
              <a:rPr lang="nl-NL" dirty="0" err="1">
                <a:solidFill>
                  <a:schemeClr val="accent6"/>
                </a:solidFill>
              </a:rPr>
              <a:t>drones</a:t>
            </a:r>
            <a:r>
              <a:rPr lang="nl-NL" dirty="0">
                <a:solidFill>
                  <a:schemeClr val="accent6"/>
                </a:solidFill>
              </a:rPr>
              <a:t>?</a:t>
            </a:r>
          </a:p>
          <a:p>
            <a:pPr lvl="1"/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572000" y="1419224"/>
            <a:ext cx="3995738" cy="2880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FF0000"/>
                </a:solidFill>
              </a:rPr>
              <a:t>NEE</a:t>
            </a:r>
          </a:p>
          <a:p>
            <a:pPr marL="0" indent="0">
              <a:buNone/>
            </a:pPr>
            <a:endParaRPr lang="nl-NL" b="1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chemeClr val="accent6"/>
                </a:solidFill>
              </a:rPr>
              <a:t>Niet zomaar boven het spoor</a:t>
            </a:r>
          </a:p>
          <a:p>
            <a:r>
              <a:rPr lang="nl-NL" dirty="0">
                <a:solidFill>
                  <a:schemeClr val="accent6"/>
                </a:solidFill>
              </a:rPr>
              <a:t>Binnen zichtafstand</a:t>
            </a:r>
          </a:p>
          <a:p>
            <a:r>
              <a:rPr lang="nl-NL" dirty="0">
                <a:solidFill>
                  <a:schemeClr val="accent6"/>
                </a:solidFill>
              </a:rPr>
              <a:t>(Nog) te weinig </a:t>
            </a:r>
            <a:r>
              <a:rPr lang="nl-NL" dirty="0" err="1">
                <a:solidFill>
                  <a:schemeClr val="accent6"/>
                </a:solidFill>
              </a:rPr>
              <a:t>payload</a:t>
            </a:r>
            <a:endParaRPr lang="nl-NL" dirty="0">
              <a:solidFill>
                <a:schemeClr val="accent6"/>
              </a:solidFill>
            </a:endParaRPr>
          </a:p>
          <a:p>
            <a:r>
              <a:rPr lang="nl-NL" dirty="0">
                <a:solidFill>
                  <a:schemeClr val="accent6"/>
                </a:solidFill>
              </a:rPr>
              <a:t>Instabiel</a:t>
            </a:r>
          </a:p>
          <a:p>
            <a:pPr marL="0" indent="0">
              <a:buNone/>
            </a:pPr>
            <a:endParaRPr lang="nl-NL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Maar in toekomst geschikt voor lokale opnamen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Het spoorwegnetwerk tot in de puntjes in beeld!</a:t>
            </a:r>
          </a:p>
        </p:txBody>
      </p:sp>
    </p:spTree>
    <p:extLst>
      <p:ext uri="{BB962C8B-B14F-4D97-AF65-F5344CB8AC3E}">
        <p14:creationId xmlns:p14="http://schemas.microsoft.com/office/powerpoint/2010/main" val="3867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263" y="3148309"/>
            <a:ext cx="7991475" cy="863601"/>
          </a:xfrm>
        </p:spPr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6263" y="3867894"/>
            <a:ext cx="7991475" cy="216024"/>
          </a:xfrm>
        </p:spPr>
        <p:txBody>
          <a:bodyPr>
            <a:noAutofit/>
          </a:bodyPr>
          <a:lstStyle/>
          <a:p>
            <a:r>
              <a:rPr lang="nl-NL" sz="1200" dirty="0"/>
              <a:t>Voor meer informatie: Roelof Boekhold, </a:t>
            </a:r>
            <a:r>
              <a:rPr lang="nl-NL" sz="1200" dirty="0">
                <a:hlinkClick r:id="rId2"/>
              </a:rPr>
              <a:t>roelof.boekhold@proral.nl</a:t>
            </a:r>
            <a:r>
              <a:rPr lang="nl-NL" sz="1200" dirty="0"/>
              <a:t>, +31 6 45 87 82 78</a:t>
            </a:r>
          </a:p>
        </p:txBody>
      </p:sp>
    </p:spTree>
    <p:extLst>
      <p:ext uri="{BB962C8B-B14F-4D97-AF65-F5344CB8AC3E}">
        <p14:creationId xmlns:p14="http://schemas.microsoft.com/office/powerpoint/2010/main" val="278488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" y="0"/>
            <a:ext cx="91341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0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" y="0"/>
            <a:ext cx="91341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" y="0"/>
            <a:ext cx="91341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8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" y="0"/>
            <a:ext cx="91341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3968" y="565243"/>
            <a:ext cx="4283770" cy="28574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i="1" dirty="0"/>
              <a:t>“Life is what happens when you are busy making other plans.”</a:t>
            </a:r>
            <a:endParaRPr lang="nl-NL" i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Het spoorwegnetwerk tot in de puntjes in beeld!</a:t>
            </a:r>
            <a:endParaRPr lang="nl-NL" dirty="0"/>
          </a:p>
        </p:txBody>
      </p:sp>
      <p:pic>
        <p:nvPicPr>
          <p:cNvPr id="1026" name="Picture 2" descr="http://jewel92.com/wp-content/uploads/A-46481-1286626601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6524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5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262" y="565243"/>
            <a:ext cx="7991476" cy="28574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3600" i="1" dirty="0"/>
              <a:t>“</a:t>
            </a:r>
            <a:r>
              <a:rPr lang="en-US" sz="3600" b="1" i="1" dirty="0"/>
              <a:t>Innovation</a:t>
            </a:r>
            <a:endParaRPr lang="en-US" sz="3600" i="1" dirty="0"/>
          </a:p>
          <a:p>
            <a:pPr marL="0" indent="0" algn="ctr">
              <a:lnSpc>
                <a:spcPts val="4000"/>
              </a:lnSpc>
              <a:buNone/>
            </a:pPr>
            <a:r>
              <a:rPr lang="en-US" sz="3600" i="1" dirty="0"/>
              <a:t>is what happens when you are busy making other plans.”</a:t>
            </a:r>
            <a:endParaRPr lang="nl-NL" sz="3600" i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Het spoorwegnetwerk tot in de puntjes in beeld!</a:t>
            </a:r>
          </a:p>
        </p:txBody>
      </p:sp>
    </p:spTree>
    <p:extLst>
      <p:ext uri="{BB962C8B-B14F-4D97-AF65-F5344CB8AC3E}">
        <p14:creationId xmlns:p14="http://schemas.microsoft.com/office/powerpoint/2010/main" val="114991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912" y="1419263"/>
            <a:ext cx="7991475" cy="863602"/>
          </a:xfrm>
        </p:spPr>
        <p:txBody>
          <a:bodyPr>
            <a:noAutofit/>
          </a:bodyPr>
          <a:lstStyle/>
          <a:p>
            <a:pPr algn="ctr"/>
            <a:r>
              <a:rPr lang="nl-NL" sz="7200" dirty="0"/>
              <a:t>‘</a:t>
            </a:r>
            <a:r>
              <a:rPr lang="nl-NL" sz="7200" dirty="0" err="1"/>
              <a:t>Other</a:t>
            </a:r>
            <a:r>
              <a:rPr lang="nl-NL" sz="7200" dirty="0"/>
              <a:t> </a:t>
            </a:r>
            <a:r>
              <a:rPr lang="nl-NL" sz="7200" dirty="0" err="1"/>
              <a:t>plans</a:t>
            </a:r>
            <a:r>
              <a:rPr lang="nl-NL" sz="7200" dirty="0"/>
              <a:t>’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Het spoorwegnetwerk tot in de puntjes in beeld!</a:t>
            </a:r>
          </a:p>
        </p:txBody>
      </p:sp>
    </p:spTree>
    <p:extLst>
      <p:ext uri="{BB962C8B-B14F-4D97-AF65-F5344CB8AC3E}">
        <p14:creationId xmlns:p14="http://schemas.microsoft.com/office/powerpoint/2010/main" val="22067628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_ProRail">
  <a:themeElements>
    <a:clrScheme name="Aangepast 11">
      <a:dk1>
        <a:srgbClr val="494949"/>
      </a:dk1>
      <a:lt1>
        <a:srgbClr val="FFFFFF"/>
      </a:lt1>
      <a:dk2>
        <a:srgbClr val="BF1238"/>
      </a:dk2>
      <a:lt2>
        <a:srgbClr val="E8DD11"/>
      </a:lt2>
      <a:accent1>
        <a:srgbClr val="E8DD11"/>
      </a:accent1>
      <a:accent2>
        <a:srgbClr val="FFFFAF"/>
      </a:accent2>
      <a:accent3>
        <a:srgbClr val="BF1238"/>
      </a:accent3>
      <a:accent4>
        <a:srgbClr val="9FDAF7"/>
      </a:accent4>
      <a:accent5>
        <a:srgbClr val="008FD7"/>
      </a:accent5>
      <a:accent6>
        <a:srgbClr val="711185"/>
      </a:accent6>
      <a:hlink>
        <a:srgbClr val="E60015"/>
      </a:hlink>
      <a:folHlink>
        <a:srgbClr val="E6000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 ProRail_sjabloon" id="{38E82200-F4EC-5244-ABB2-90649D2F9975}" vid="{C78879F5-9B4F-F14D-940B-1E40231BABD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7AE211A33B3E41AF29A2444815E770" ma:contentTypeVersion="2" ma:contentTypeDescription="Een nieuw document maken." ma:contentTypeScope="" ma:versionID="c70a94d2ee53b906e05fdc983ba590c7">
  <xsd:schema xmlns:xsd="http://www.w3.org/2001/XMLSchema" xmlns:xs="http://www.w3.org/2001/XMLSchema" xmlns:p="http://schemas.microsoft.com/office/2006/metadata/properties" xmlns:ns2="b4cdd318-9add-43ec-a863-2688841a4325" targetNamespace="http://schemas.microsoft.com/office/2006/metadata/properties" ma:root="true" ma:fieldsID="8894abb6115e4e5ac446b275ffe764b9" ns2:_="">
    <xsd:import namespace="b4cdd318-9add-43ec-a863-2688841a43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dd318-9add-43ec-a863-2688841a43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1CD42-1B05-46E7-9D52-A0EEFF2130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ED50B-AE9B-4D36-9E69-C1CF423C339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4cdd318-9add-43ec-a863-2688841a432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84DC58-0311-4639-A7B9-3493A9DD7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cdd318-9add-43ec-a863-2688841a4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29994</TotalTime>
  <Words>488</Words>
  <Application>Microsoft Macintosh PowerPoint</Application>
  <PresentationFormat>Diavoorstelling (16:9)</PresentationFormat>
  <Paragraphs>112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Thema_ProRail</vt:lpstr>
      <vt:lpstr>Het spoorwegnetwerk tot in de puntjes in beeld!</vt:lpstr>
      <vt:lpstr>Introductie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‘Other plans’</vt:lpstr>
      <vt:lpstr>Problemen informatievoorziening assetmanagement</vt:lpstr>
      <vt:lpstr>Programma spoordata</vt:lpstr>
      <vt:lpstr>Programma spoordata RD eerst</vt:lpstr>
      <vt:lpstr>Programma spoordata Meer objecttypen in kaart</vt:lpstr>
      <vt:lpstr>Programma spoordata Actueler</vt:lpstr>
      <vt:lpstr>Actualiteit</vt:lpstr>
      <vt:lpstr>Kengetallen</vt:lpstr>
      <vt:lpstr>‘Innovation’</vt:lpstr>
      <vt:lpstr>Vernieuwing</vt:lpstr>
      <vt:lpstr>Business Cases</vt:lpstr>
      <vt:lpstr>Veelgestelde vragen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Boekhold, R (Roelof)</dc:creator>
  <cp:lastModifiedBy>Rens Weenink</cp:lastModifiedBy>
  <cp:revision>169</cp:revision>
  <cp:lastPrinted>2017-07-25T07:34:39Z</cp:lastPrinted>
  <dcterms:created xsi:type="dcterms:W3CDTF">2017-11-16T17:45:31Z</dcterms:created>
  <dcterms:modified xsi:type="dcterms:W3CDTF">2018-12-03T13:08:09Z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0x010100F07AE211A33B3E41AF29A2444815E770</vt:lpwstr>
  </property>
</Properties>
</file>