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84" r:id="rId5"/>
    <p:sldId id="285" r:id="rId6"/>
    <p:sldId id="286" r:id="rId7"/>
  </p:sldIdLst>
  <p:sldSz cx="12192000" cy="6858000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A9D581-9196-4B75-BDA6-012FCE1B6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33770-CA77-45DF-A9C1-8230B5D8BE8F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F6B8E7-E9C1-446D-A77C-ACEE6BF93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43EECB-0225-4746-ABDB-7B518E09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3830-F988-4A6B-9796-B366199FBCF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17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AD6635-5297-40DD-9802-F2A9536C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6B16-7B83-46D1-BFF9-7E97F06FCF51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5B5EA7-E125-469C-895D-447FEC74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FE7072-167B-4235-A812-4D7841BC6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C2B2D-A7B3-41C4-87E7-79573476B4E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83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CC3114-8CCE-4E02-B57F-D1E448DB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CB574-8FFB-4AC0-A76D-C46F2EAF18AF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A431E3-366F-446B-87C5-7CB3B141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7A7782-2984-4D20-92AC-B8016F5B6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702C6-3007-4A27-A8C1-F7D28A457D3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23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B0CF00-1B9B-4607-B58B-C443A41D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C3D6B-9E30-49FE-A802-F2832F224970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946C3D-5F56-40C6-929A-4FB97CE3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D17F18-ADDA-4AA9-A8AF-1A5B6B61E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61EB4-DEA6-4B27-8E14-3FEC9C7DEC3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515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25FAC2-0861-4E62-803A-A7D999A6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24DBC-9B85-4939-8342-7AD8858A7FDF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58EB3E-7708-47CA-945E-F31A1A4C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1A77D8-FD04-4B81-A662-4BA53582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BD79-80A4-4311-AFF8-E38459D6430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1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AAA987CC-2040-4473-B144-91395A24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FA49-29D7-4992-8933-30CF89E865B7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AE77C8EA-9566-4D2C-825A-63A9DB6BA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A1B3BFFD-68D8-41E5-939C-AFA92DB8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33BF7-01DD-435B-9F23-C0B2BC1DD4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78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B319CFDA-E991-4BE0-976E-4A63391C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FE91-496E-40CD-8686-9331D840006D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6532AC67-F1CE-43FB-812B-F03E5AAE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C41FA370-A6D7-467C-AF6B-07ED6E524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2FD6C-386D-431B-9376-7D9B0F40387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39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5F15CD8A-71E5-44E4-A8BE-3E84877BD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E7D7F-09D7-4A68-AAD5-253A2C56584D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2143F9EE-C3BF-43E5-83A4-1DE40EFE9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3A435311-E03E-43BE-BA00-3CAD4EBAB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9C516-0276-4CC0-B3D6-3E4F561F54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022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6CE631A4-B48D-42B7-9B6C-B20BC95E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FE9F-0FFB-42E4-8253-74FFE5F6ADE5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59A10E95-5A0C-4DDF-A341-AE237B80A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491232E9-5EB6-4B64-A6DF-595EEDB1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92311-DB95-4EA6-A0D0-FBFFF5343B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26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9D37C6F2-1036-460A-AEC0-F1E2B86D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B95A7-A949-4AC3-8ED4-75613B9A5026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ACECC3C-592D-4067-9309-CCD5C573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5D832B9C-AE98-4ED5-ABD0-2F854181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E6FBB-48CA-4B5E-B227-8EA32EA9646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053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BBCE9891-96A4-4AD1-BBF8-A54761E7A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165C-ACEA-4EF5-B463-DC3D685180B1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3C6B3CEE-611F-485D-A3C3-B0DB956A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CE4AE4B9-8903-47C4-90B5-F46B8FB0A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5B529-E916-45E2-9BC8-DD2A26D4400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64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BB0D1ED6-FAF9-4C0D-913B-E55CE6865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DA10876A-22D6-450F-A976-2DADC60F5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39A9C5A-422C-4DE1-943C-81DAD5386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D73600-372C-4D74-8EB9-4FB9FB3598BF}" type="datetimeFigureOut">
              <a:rPr lang="nl-NL"/>
              <a:pPr>
                <a:defRPr/>
              </a:pPr>
              <a:t>22-2-2022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4436D2-3E60-4A38-B906-B9FB9E44F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F00617-599F-4A66-85FB-8C89EBBA9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D31A66-AF82-4322-9EF3-B874C5F8548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b-bgt.nl/kwaliteitseisen/" TargetMode="External"/><Relationship Id="rId2" Type="http://schemas.openxmlformats.org/officeDocument/2006/relationships/hyperlink" Target="https://www.svb-bgt.nl/kwalitei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svb-bgt.nl/kwaliteitssignale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ilvy@bgtservices.nl" TargetMode="External"/><Relationship Id="rId2" Type="http://schemas.openxmlformats.org/officeDocument/2006/relationships/hyperlink" Target="https://public.tableau.com/app/profile/kadasterkwaliteitsrapportage/viz/RapportageZwerfobjectenomgekeerd/rapportage_zwerf_omgekee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1510F3EE-6DE2-4FB5-B4A6-A6CAEC3A03A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 descr="&quot;&quot;">
            <a:extLst>
              <a:ext uri="{FF2B5EF4-FFF2-40B4-BE49-F238E27FC236}">
                <a16:creationId xmlns:a16="http://schemas.microsoft.com/office/drawing/2014/main" id="{56F88BC6-4AF9-440A-AE2A-B94142F43E4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 descr="&quot;&quot;">
            <a:extLst>
              <a:ext uri="{FF2B5EF4-FFF2-40B4-BE49-F238E27FC236}">
                <a16:creationId xmlns:a16="http://schemas.microsoft.com/office/drawing/2014/main" id="{E5775FB2-1C40-401A-8E4D-920284DFD85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770188" y="220663"/>
            <a:ext cx="9421812" cy="663733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 descr="&quot;&quot;">
            <a:extLst>
              <a:ext uri="{FF2B5EF4-FFF2-40B4-BE49-F238E27FC236}">
                <a16:creationId xmlns:a16="http://schemas.microsoft.com/office/drawing/2014/main" id="{C00CB47B-7F1B-4798-B12E-ACB8E563B3A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209800" y="2100263"/>
            <a:ext cx="1941513" cy="18891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Arc 15" descr="&quot;&quot;">
            <a:extLst>
              <a:ext uri="{FF2B5EF4-FFF2-40B4-BE49-F238E27FC236}">
                <a16:creationId xmlns:a16="http://schemas.microsoft.com/office/drawing/2014/main" id="{8E96CD4F-3BDE-40F6-AECC-C8EDAC382CD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8520172">
            <a:off x="1612900" y="1492250"/>
            <a:ext cx="2987675" cy="2987675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5" name="Titel 1">
            <a:extLst>
              <a:ext uri="{FF2B5EF4-FFF2-40B4-BE49-F238E27FC236}">
                <a16:creationId xmlns:a16="http://schemas.microsoft.com/office/drawing/2014/main" id="{0B54BE88-44CC-4A63-91A8-5FE2FF5464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38600" y="1939925"/>
            <a:ext cx="7645400" cy="2749550"/>
          </a:xfrm>
        </p:spPr>
        <p:txBody>
          <a:bodyPr/>
          <a:lstStyle/>
          <a:p>
            <a:pPr algn="r" eaLnBrk="1" hangingPunct="1"/>
            <a:r>
              <a:rPr lang="nl-NL" altLang="nl-NL" dirty="0"/>
              <a:t>Bijeenkomst voor regionale samenroepers en aanspreekpunten</a:t>
            </a:r>
          </a:p>
        </p:txBody>
      </p:sp>
      <p:sp>
        <p:nvSpPr>
          <p:cNvPr id="2056" name="Ondertitel 2">
            <a:extLst>
              <a:ext uri="{FF2B5EF4-FFF2-40B4-BE49-F238E27FC236}">
                <a16:creationId xmlns:a16="http://schemas.microsoft.com/office/drawing/2014/main" id="{42E504E1-FBBE-4F3C-8FAF-6E7D81AD72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38600" y="4781550"/>
            <a:ext cx="7645400" cy="1330325"/>
          </a:xfrm>
        </p:spPr>
        <p:txBody>
          <a:bodyPr/>
          <a:lstStyle/>
          <a:p>
            <a:pPr algn="r" eaLnBrk="1" hangingPunct="1"/>
            <a:r>
              <a:rPr lang="nl-NL" altLang="nl-NL" sz="1200" dirty="0"/>
              <a:t>16 februari</a:t>
            </a:r>
          </a:p>
        </p:txBody>
      </p:sp>
      <p:pic>
        <p:nvPicPr>
          <p:cNvPr id="2057" name="Picture 4" descr="Regisseurs - SVB-BGT">
            <a:extLst>
              <a:ext uri="{FF2B5EF4-FFF2-40B4-BE49-F238E27FC236}">
                <a16:creationId xmlns:a16="http://schemas.microsoft.com/office/drawing/2014/main" id="{04D12251-68E6-4A7F-A826-DD6CBEFEF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592388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FC64943E-95CD-451D-913D-54DE3C43B49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4353B082-6A3C-4513-AF13-5F1A20F3E59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el 1">
            <a:extLst>
              <a:ext uri="{FF2B5EF4-FFF2-40B4-BE49-F238E27FC236}">
                <a16:creationId xmlns:a16="http://schemas.microsoft.com/office/drawing/2014/main" id="{200C10D6-E82F-46D0-8070-192F754DC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599386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Agenda	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2A5D5314-187A-4B9B-95E6-3364D75A14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8" name="Tijdelijke aanduiding voor inhoud 2">
            <a:extLst>
              <a:ext uri="{FF2B5EF4-FFF2-40B4-BE49-F238E27FC236}">
                <a16:creationId xmlns:a16="http://schemas.microsoft.com/office/drawing/2014/main" id="{1E1FC313-EA3D-4A6E-82B1-FD3C9E64C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67189" y="592138"/>
            <a:ext cx="7912958" cy="5584825"/>
          </a:xfrm>
        </p:spPr>
        <p:txBody>
          <a:bodyPr anchor="ctr"/>
          <a:lstStyle/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Introductie			Vincent Janssen/Bert Huis	13.30-13.35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ICT				Roelof van der Wal		13.35-13.45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Kwaliteit			Janneke de Zwaan		13.45-13.55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Kwaliteitscijfers			Wim Looijen		13.55-14.05</a:t>
            </a:r>
          </a:p>
          <a:p>
            <a:pPr eaLnBrk="1" hangingPunct="1"/>
            <a:r>
              <a:rPr lang="nl-NL" sz="1800" dirty="0" err="1">
                <a:solidFill>
                  <a:srgbClr val="000000"/>
                </a:solidFill>
              </a:rPr>
              <a:t>Mentimeter</a:t>
            </a:r>
            <a:r>
              <a:rPr lang="nl-NL" sz="1800" dirty="0">
                <a:solidFill>
                  <a:srgbClr val="000000"/>
                </a:solidFill>
              </a:rPr>
              <a:t> I			Vincent/Bert		14.05-14.20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Pauze							14.20-14.30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Pilot Landschapselementen	Niels Joosse/Kevin van Dijk	14.30-14.45</a:t>
            </a:r>
          </a:p>
          <a:p>
            <a:pPr eaLnBrk="1" hangingPunct="1"/>
            <a:r>
              <a:rPr lang="nl-NL" sz="1800" dirty="0" err="1">
                <a:solidFill>
                  <a:srgbClr val="000000"/>
                </a:solidFill>
              </a:rPr>
              <a:t>Mentimeter</a:t>
            </a:r>
            <a:r>
              <a:rPr lang="nl-NL" sz="1800" dirty="0">
                <a:solidFill>
                  <a:srgbClr val="000000"/>
                </a:solidFill>
              </a:rPr>
              <a:t> II			Vincent/Bert		14.45-15.00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Zwerfobjecten			vraag: Edward Tuik	</a:t>
            </a:r>
            <a:r>
              <a:rPr lang="nl-NL" sz="1800">
                <a:solidFill>
                  <a:srgbClr val="000000"/>
                </a:solidFill>
              </a:rPr>
              <a:t>	15.00-15.05</a:t>
            </a:r>
            <a:endParaRPr lang="nl-NL" sz="1000" dirty="0">
              <a:solidFill>
                <a:srgbClr val="000000"/>
              </a:solidFill>
            </a:endParaRP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Interactie regio en OOB		vraag: </a:t>
            </a:r>
            <a:r>
              <a:rPr lang="nl-NL" sz="1800" dirty="0" err="1">
                <a:solidFill>
                  <a:srgbClr val="000000"/>
                </a:solidFill>
              </a:rPr>
              <a:t>Heddo</a:t>
            </a:r>
            <a:r>
              <a:rPr lang="nl-NL" sz="1800" dirty="0">
                <a:solidFill>
                  <a:srgbClr val="000000"/>
                </a:solidFill>
              </a:rPr>
              <a:t> Klandermans	15.05-15.15</a:t>
            </a:r>
          </a:p>
          <a:p>
            <a:pPr eaLnBrk="1" hangingPunct="1"/>
            <a:r>
              <a:rPr lang="nl-NL" sz="1800" dirty="0" err="1">
                <a:solidFill>
                  <a:srgbClr val="000000"/>
                </a:solidFill>
              </a:rPr>
              <a:t>Stavaza</a:t>
            </a:r>
            <a:r>
              <a:rPr lang="nl-NL" sz="1800" dirty="0">
                <a:solidFill>
                  <a:srgbClr val="000000"/>
                </a:solidFill>
              </a:rPr>
              <a:t> SOR			vraag: Bert </a:t>
            </a:r>
            <a:r>
              <a:rPr lang="nl-NL" sz="1800" dirty="0" err="1">
                <a:solidFill>
                  <a:srgbClr val="000000"/>
                </a:solidFill>
              </a:rPr>
              <a:t>Timpert</a:t>
            </a:r>
            <a:r>
              <a:rPr lang="nl-NL" sz="1800" dirty="0">
                <a:solidFill>
                  <a:srgbClr val="000000"/>
                </a:solidFill>
              </a:rPr>
              <a:t>		15.15-15.25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Rondvraag						15.25-15.30</a:t>
            </a: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/>
          </a:p>
          <a:p>
            <a:pPr lvl="1" eaLnBrk="1" hangingPunct="1"/>
            <a:endParaRPr lang="nl-NL" altLang="nl-NL" sz="1400" dirty="0"/>
          </a:p>
        </p:txBody>
      </p:sp>
      <p:pic>
        <p:nvPicPr>
          <p:cNvPr id="3079" name="Picture 2" descr="Regisseurs - SVB-BGT">
            <a:extLst>
              <a:ext uri="{FF2B5EF4-FFF2-40B4-BE49-F238E27FC236}">
                <a16:creationId xmlns:a16="http://schemas.microsoft.com/office/drawing/2014/main" id="{DD505167-7D3B-4210-B2A4-505961A31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40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FC64943E-95CD-451D-913D-54DE3C43B49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4353B082-6A3C-4513-AF13-5F1A20F3E59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el 1">
            <a:extLst>
              <a:ext uri="{FF2B5EF4-FFF2-40B4-BE49-F238E27FC236}">
                <a16:creationId xmlns:a16="http://schemas.microsoft.com/office/drawing/2014/main" id="{200C10D6-E82F-46D0-8070-192F754DC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599386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Verslag (puntsgewijs)	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2A5D5314-187A-4B9B-95E6-3364D75A14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8" name="Tijdelijke aanduiding voor inhoud 2">
            <a:extLst>
              <a:ext uri="{FF2B5EF4-FFF2-40B4-BE49-F238E27FC236}">
                <a16:creationId xmlns:a16="http://schemas.microsoft.com/office/drawing/2014/main" id="{1E1FC313-EA3D-4A6E-82B1-FD3C9E64C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67189" y="592138"/>
            <a:ext cx="7912958" cy="5584825"/>
          </a:xfrm>
        </p:spPr>
        <p:txBody>
          <a:bodyPr anchor="ctr"/>
          <a:lstStyle/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ICT: zie ICT presentatie in bijlage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N.a.v. de presentatie wordt inrichten ABV in OOB besproken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Kwaliteit: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IMGEO deadline van maart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Maandelijks kwaliteitsrapportages (1 februari heeft wat vertraging opgelopen vanwege opstartproblemen).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Zie ook de vernieuwde kwaliteitspagina’s op de SVB-BGT website: </a:t>
            </a:r>
            <a:r>
              <a:rPr lang="nl-NL" sz="1400" dirty="0">
                <a:solidFill>
                  <a:srgbClr val="000000"/>
                </a:solidFill>
                <a:hlinkClick r:id="rId2"/>
              </a:rPr>
              <a:t>https://www.svb-bgt.nl/kwaliteit/</a:t>
            </a:r>
            <a:r>
              <a:rPr lang="nl-NL" sz="1400" dirty="0">
                <a:solidFill>
                  <a:srgbClr val="000000"/>
                </a:solidFill>
              </a:rPr>
              <a:t>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N.a.v. regio samenroepers en aanspreekpunten worden op de hoogte gehouden van mailings naar bronhouders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Kwaliteitscijfers: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Zie ook de vernieuwde pagina’s op de SVB-BGT website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Kwaliteitseisen: </a:t>
            </a:r>
            <a:r>
              <a:rPr lang="nl-NL" sz="1400" dirty="0">
                <a:solidFill>
                  <a:srgbClr val="000000"/>
                </a:solidFill>
                <a:hlinkClick r:id="rId3"/>
              </a:rPr>
              <a:t>https://www.svb-bgt.nl/kwaliteitseisen/</a:t>
            </a:r>
            <a:r>
              <a:rPr lang="nl-NL" sz="1400" dirty="0">
                <a:solidFill>
                  <a:srgbClr val="000000"/>
                </a:solidFill>
              </a:rPr>
              <a:t>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Kwaliteitssignalen: </a:t>
            </a:r>
            <a:r>
              <a:rPr lang="nl-NL" sz="1400" dirty="0">
                <a:solidFill>
                  <a:srgbClr val="000000"/>
                </a:solidFill>
                <a:hlinkClick r:id="rId4"/>
              </a:rPr>
              <a:t>https://www.svb-bgt.nl/kwaliteitssignalen/</a:t>
            </a:r>
            <a:r>
              <a:rPr lang="nl-NL" sz="1400" dirty="0">
                <a:solidFill>
                  <a:srgbClr val="000000"/>
                </a:solidFill>
              </a:rPr>
              <a:t>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Besproken met Kadaster om gegevens aan te leveren aan SVB-BGT (en de regio’s): zie formaat kwaliteitscijfers in bijlage</a:t>
            </a:r>
          </a:p>
          <a:p>
            <a:pPr eaLnBrk="1" hangingPunct="1"/>
            <a:r>
              <a:rPr lang="nl-NL" sz="1800" dirty="0" err="1">
                <a:solidFill>
                  <a:srgbClr val="000000"/>
                </a:solidFill>
              </a:rPr>
              <a:t>Mentimeter</a:t>
            </a:r>
            <a:r>
              <a:rPr lang="nl-NL" sz="1800" dirty="0">
                <a:solidFill>
                  <a:srgbClr val="000000"/>
                </a:solidFill>
              </a:rPr>
              <a:t>  I en II resultaten: zie bijlage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De antwoorden zullen besproken worden in OOB en BO en daaropvolgend zullen acties in gang gezet worden</a:t>
            </a: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Pilot landschapselementen: zie bijlage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Resultaten van de pilot worden op 24 februari in OOB besproken. 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Op basis van resultaten en impact voor bronhouders wordt dit besproken in BO van 15 maart</a:t>
            </a: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/>
          </a:p>
          <a:p>
            <a:pPr lvl="1" eaLnBrk="1" hangingPunct="1"/>
            <a:endParaRPr lang="nl-NL" altLang="nl-NL" sz="1400" dirty="0"/>
          </a:p>
        </p:txBody>
      </p:sp>
      <p:pic>
        <p:nvPicPr>
          <p:cNvPr id="3079" name="Picture 2" descr="Regisseurs - SVB-BGT">
            <a:extLst>
              <a:ext uri="{FF2B5EF4-FFF2-40B4-BE49-F238E27FC236}">
                <a16:creationId xmlns:a16="http://schemas.microsoft.com/office/drawing/2014/main" id="{DD505167-7D3B-4210-B2A4-505961A31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888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FC64943E-95CD-451D-913D-54DE3C43B49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4353B082-6A3C-4513-AF13-5F1A20F3E59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el 1">
            <a:extLst>
              <a:ext uri="{FF2B5EF4-FFF2-40B4-BE49-F238E27FC236}">
                <a16:creationId xmlns:a16="http://schemas.microsoft.com/office/drawing/2014/main" id="{200C10D6-E82F-46D0-8070-192F754DC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599386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Verslag (puntsgewijs)	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2A5D5314-187A-4B9B-95E6-3364D75A14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8" name="Tijdelijke aanduiding voor inhoud 2">
            <a:extLst>
              <a:ext uri="{FF2B5EF4-FFF2-40B4-BE49-F238E27FC236}">
                <a16:creationId xmlns:a16="http://schemas.microsoft.com/office/drawing/2014/main" id="{1E1FC313-EA3D-4A6E-82B1-FD3C9E64C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67189" y="592138"/>
            <a:ext cx="7912958" cy="5584825"/>
          </a:xfrm>
        </p:spPr>
        <p:txBody>
          <a:bodyPr anchor="ctr"/>
          <a:lstStyle/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r>
              <a:rPr lang="nl-NL" sz="1800" dirty="0">
                <a:solidFill>
                  <a:srgbClr val="000000"/>
                </a:solidFill>
              </a:rPr>
              <a:t>Zwerfobjecten</a:t>
            </a:r>
          </a:p>
          <a:p>
            <a:pPr lvl="1" eaLnBrk="1" hangingPunct="1"/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Suggestie vanuit de andere regio’s is om in ieder geval zelf de rapportage zwerfobjecten omgekeerd op te lossen (zie: </a:t>
            </a:r>
            <a:r>
              <a:rPr lang="nl-NL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https://public.tableau.com/app/profile/kadasterkwaliteitsrapportage/viz/RapportageZwerfobjectenomgekeerd/rapportage_zwerf_omgekeerd</a:t>
            </a:r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als deze op nul staat zou de rapportage uit het kwaliteitsdashboard ook naar nul (of 100%) moeten gaan.</a:t>
            </a:r>
          </a:p>
          <a:p>
            <a:pPr lvl="1" eaLnBrk="1" hangingPunct="1"/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Wordt op 24 februari in het OOB besproken.</a:t>
            </a:r>
          </a:p>
          <a:p>
            <a:pPr eaLnBrk="1" hangingPunct="1"/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Interactie regio-OOB</a:t>
            </a:r>
          </a:p>
          <a:p>
            <a:pPr lvl="1" eaLnBrk="1" hangingPunct="1"/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Volg de lijn in stroomdiagram: zie bijlage</a:t>
            </a:r>
          </a:p>
          <a:p>
            <a:pPr lvl="1" eaLnBrk="1" hangingPunct="1"/>
            <a:r>
              <a:rPr lang="nl-NL" sz="1400" dirty="0">
                <a:latin typeface="Calibri" panose="020F0502020204030204" pitchFamily="34" charset="0"/>
                <a:ea typeface="Calibri" panose="020F0502020204030204" pitchFamily="34" charset="0"/>
              </a:rPr>
              <a:t>Stroomdiagram zal op website geplaatst worden</a:t>
            </a:r>
            <a:endParaRPr lang="nl-NL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eaLnBrk="1" hangingPunct="1"/>
            <a:r>
              <a:rPr lang="nl-NL" sz="1400" dirty="0">
                <a:latin typeface="Calibri" panose="020F0502020204030204" pitchFamily="34" charset="0"/>
                <a:ea typeface="Calibri" panose="020F0502020204030204" pitchFamily="34" charset="0"/>
              </a:rPr>
              <a:t>Vanuit OOB meer vragen aan de regio</a:t>
            </a:r>
          </a:p>
          <a:p>
            <a:pPr lvl="1" eaLnBrk="1" hangingPunct="1"/>
            <a:r>
              <a:rPr lang="nl-NL" sz="1400" dirty="0">
                <a:latin typeface="Calibri" panose="020F0502020204030204" pitchFamily="34" charset="0"/>
                <a:ea typeface="Calibri" panose="020F0502020204030204" pitchFamily="34" charset="0"/>
              </a:rPr>
              <a:t>Vraag vanuit waterschap Scheldestromen over gebruik DSO werkingsgebieden doorsturen aan regio: </a:t>
            </a:r>
            <a:r>
              <a:rPr lang="nl-NL" sz="1400">
                <a:latin typeface="Calibri" panose="020F0502020204030204" pitchFamily="34" charset="0"/>
                <a:ea typeface="Calibri" panose="020F0502020204030204" pitchFamily="34" charset="0"/>
              </a:rPr>
              <a:t>zie bijlage</a:t>
            </a:r>
            <a:endParaRPr lang="nl-NL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eaLnBrk="1" hangingPunct="1"/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Stavaza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SOR</a:t>
            </a:r>
          </a:p>
          <a:p>
            <a:pPr lvl="1" eaLnBrk="1" hangingPunct="1"/>
            <a:r>
              <a:rPr lang="nl-NL" sz="1400" dirty="0">
                <a:latin typeface="Calibri" panose="020F0502020204030204" pitchFamily="34" charset="0"/>
                <a:ea typeface="Calibri" panose="020F0502020204030204" pitchFamily="34" charset="0"/>
              </a:rPr>
              <a:t>Governance en financiering nog niet rond</a:t>
            </a:r>
          </a:p>
          <a:p>
            <a:pPr lvl="1" eaLnBrk="1" hangingPunct="1"/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Starten met kwaliteit van de gegevens</a:t>
            </a:r>
          </a:p>
          <a:p>
            <a:pPr eaLnBrk="1" hangingPunct="1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Rondvraag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Nieuwe bijeenkomst plannen na de zomer</a:t>
            </a:r>
          </a:p>
          <a:p>
            <a:pPr lvl="1" eaLnBrk="1" hangingPunct="1"/>
            <a:r>
              <a:rPr lang="nl-NL" sz="1400" dirty="0">
                <a:solidFill>
                  <a:srgbClr val="000000"/>
                </a:solidFill>
              </a:rPr>
              <a:t>Silvy heeft expertmeeting SOR gehouden en wil deze graag delen. Neem contact hierover op met Silvy op </a:t>
            </a:r>
            <a:r>
              <a:rPr lang="nl-NL" sz="1400" dirty="0">
                <a:solidFill>
                  <a:srgbClr val="000000"/>
                </a:solidFill>
                <a:hlinkClick r:id="rId3"/>
              </a:rPr>
              <a:t>silvy@bgtservices.nl</a:t>
            </a:r>
            <a:r>
              <a:rPr lang="nl-NL" sz="1400" dirty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>
              <a:solidFill>
                <a:srgbClr val="000000"/>
              </a:solidFill>
            </a:endParaRPr>
          </a:p>
          <a:p>
            <a:pPr eaLnBrk="1" hangingPunct="1"/>
            <a:endParaRPr lang="nl-NL" sz="1800" dirty="0"/>
          </a:p>
          <a:p>
            <a:pPr lvl="1" eaLnBrk="1" hangingPunct="1"/>
            <a:endParaRPr lang="nl-NL" altLang="nl-NL" sz="1400" dirty="0"/>
          </a:p>
        </p:txBody>
      </p:sp>
      <p:pic>
        <p:nvPicPr>
          <p:cNvPr id="3079" name="Picture 2" descr="Regisseurs - SVB-BGT">
            <a:extLst>
              <a:ext uri="{FF2B5EF4-FFF2-40B4-BE49-F238E27FC236}">
                <a16:creationId xmlns:a16="http://schemas.microsoft.com/office/drawing/2014/main" id="{DD505167-7D3B-4210-B2A4-505961A31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38152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A8F87C0299F439C9038EC6E7CF6FA" ma:contentTypeVersion="10" ma:contentTypeDescription="Een nieuw document maken." ma:contentTypeScope="" ma:versionID="23f38da8f07d41da591543fb96215f76">
  <xsd:schema xmlns:xsd="http://www.w3.org/2001/XMLSchema" xmlns:xs="http://www.w3.org/2001/XMLSchema" xmlns:p="http://schemas.microsoft.com/office/2006/metadata/properties" xmlns:ns2="d5d15a1c-55fd-4bd0-b230-d96049ff9426" xmlns:ns3="14ff339b-ee5e-4145-b8ad-f5694cc37965" targetNamespace="http://schemas.microsoft.com/office/2006/metadata/properties" ma:root="true" ma:fieldsID="399334d29c47b1c214c1493dd69472c2" ns2:_="" ns3:_="">
    <xsd:import namespace="d5d15a1c-55fd-4bd0-b230-d96049ff9426"/>
    <xsd:import namespace="14ff339b-ee5e-4145-b8ad-f5694cc379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15a1c-55fd-4bd0-b230-d96049ff942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f339b-ee5e-4145-b8ad-f5694cc379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BBB1D6-EA93-49DF-807F-CBFC08F775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F55164-E7F4-4BF1-8E7A-B612BC9D7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15a1c-55fd-4bd0-b230-d96049ff9426"/>
    <ds:schemaRef ds:uri="14ff339b-ee5e-4145-b8ad-f5694cc379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495</Words>
  <Application>Microsoft Office PowerPoint</Application>
  <PresentationFormat>Breedbeeld</PresentationFormat>
  <Paragraphs>65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Bijeenkomst voor regionale samenroepers en aanspreekpunten</vt:lpstr>
      <vt:lpstr>Agenda </vt:lpstr>
      <vt:lpstr>Verslag (puntsgewijs) </vt:lpstr>
      <vt:lpstr>Verslag (puntsgewijs)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Jaarplan SVB-BGT</dc:title>
  <dc:creator>Heidi van der Vloet</dc:creator>
  <cp:lastModifiedBy>Wim Looijen</cp:lastModifiedBy>
  <cp:revision>11</cp:revision>
  <dcterms:created xsi:type="dcterms:W3CDTF">2021-09-01T12:18:13Z</dcterms:created>
  <dcterms:modified xsi:type="dcterms:W3CDTF">2022-02-22T11:00:07Z</dcterms:modified>
</cp:coreProperties>
</file>