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25" r:id="rId5"/>
  </p:sldMasterIdLst>
  <p:notesMasterIdLst>
    <p:notesMasterId r:id="rId39"/>
  </p:notesMasterIdLst>
  <p:handoutMasterIdLst>
    <p:handoutMasterId r:id="rId40"/>
  </p:handoutMasterIdLst>
  <p:sldIdLst>
    <p:sldId id="1605" r:id="rId6"/>
    <p:sldId id="1625" r:id="rId7"/>
    <p:sldId id="1626" r:id="rId8"/>
    <p:sldId id="1842" r:id="rId9"/>
    <p:sldId id="1846" r:id="rId10"/>
    <p:sldId id="1829" r:id="rId11"/>
    <p:sldId id="1817" r:id="rId12"/>
    <p:sldId id="1833" r:id="rId13"/>
    <p:sldId id="1646" r:id="rId14"/>
    <p:sldId id="1826" r:id="rId15"/>
    <p:sldId id="1630" r:id="rId16"/>
    <p:sldId id="1627" r:id="rId17"/>
    <p:sldId id="1838" r:id="rId18"/>
    <p:sldId id="1643" r:id="rId19"/>
    <p:sldId id="1639" r:id="rId20"/>
    <p:sldId id="1640" r:id="rId21"/>
    <p:sldId id="1644" r:id="rId22"/>
    <p:sldId id="1841" r:id="rId23"/>
    <p:sldId id="1837" r:id="rId24"/>
    <p:sldId id="1637" r:id="rId25"/>
    <p:sldId id="1635" r:id="rId26"/>
    <p:sldId id="1636" r:id="rId27"/>
    <p:sldId id="1628" r:id="rId28"/>
    <p:sldId id="1839" r:id="rId29"/>
    <p:sldId id="1836" r:id="rId30"/>
    <p:sldId id="1844" r:id="rId31"/>
    <p:sldId id="1840" r:id="rId32"/>
    <p:sldId id="1845" r:id="rId33"/>
    <p:sldId id="1618" r:id="rId34"/>
    <p:sldId id="1641" r:id="rId35"/>
    <p:sldId id="1642" r:id="rId36"/>
    <p:sldId id="1631" r:id="rId37"/>
    <p:sldId id="1843" r:id="rId38"/>
  </p:sldIdLst>
  <p:sldSz cx="12192000" cy="6858000"/>
  <p:notesSz cx="6888163" cy="100203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lof de Haan" initials="GdH" lastIdx="8" clrIdx="0"/>
  <p:cmAuthor id="2" name="Sandra Leijten" initials="SL" lastIdx="1" clrIdx="1"/>
  <p:cmAuthor id="3" name="Ben Roetgerink" initials="BR"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1FA"/>
    <a:srgbClr val="002E5F"/>
    <a:srgbClr val="97CBFF"/>
    <a:srgbClr val="E9F2F9"/>
    <a:srgbClr val="E4F1DA"/>
    <a:srgbClr val="DFEBF6"/>
    <a:srgbClr val="FDF2CC"/>
    <a:srgbClr val="FEFBEA"/>
    <a:srgbClr val="F5F9EF"/>
    <a:srgbClr val="F3F5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6357" autoAdjust="0"/>
  </p:normalViewPr>
  <p:slideViewPr>
    <p:cSldViewPr snapToGrid="0" snapToObjects="1" showGuides="1">
      <p:cViewPr varScale="1">
        <p:scale>
          <a:sx n="90" d="100"/>
          <a:sy n="90" d="100"/>
        </p:scale>
        <p:origin x="1050" y="84"/>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 d="1"/>
        <a:sy n="1" d="1"/>
      </p:scale>
      <p:origin x="0" y="0"/>
    </p:cViewPr>
  </p:sorterViewPr>
  <p:notesViewPr>
    <p:cSldViewPr snapToGrid="0" snapToObjects="1" showGuides="1">
      <p:cViewPr varScale="1">
        <p:scale>
          <a:sx n="65" d="100"/>
          <a:sy n="65" d="100"/>
        </p:scale>
        <p:origin x="3291" y="6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755"/>
          </a:xfrm>
          <a:prstGeom prst="rect">
            <a:avLst/>
          </a:prstGeom>
        </p:spPr>
        <p:txBody>
          <a:bodyPr vert="horz" wrap="square" lIns="96616" tIns="48308" rIns="96616" bIns="48308" numCol="1" anchor="t" anchorCtr="0" compatLnSpc="1">
            <a:prstTxWarp prst="textNoShape">
              <a:avLst/>
            </a:prstTxWarp>
          </a:bodyPr>
          <a:lstStyle>
            <a:lvl1pPr eaLnBrk="1" hangingPunct="1">
              <a:defRPr sz="13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901698" y="0"/>
            <a:ext cx="2984871" cy="502755"/>
          </a:xfrm>
          <a:prstGeom prst="rect">
            <a:avLst/>
          </a:prstGeom>
        </p:spPr>
        <p:txBody>
          <a:bodyPr vert="horz" wrap="square" lIns="96616" tIns="48308" rIns="96616" bIns="48308" numCol="1" anchor="t" anchorCtr="0" compatLnSpc="1">
            <a:prstTxWarp prst="textNoShape">
              <a:avLst/>
            </a:prstTxWarp>
          </a:bodyPr>
          <a:lstStyle>
            <a:lvl1pPr algn="r">
              <a:defRPr sz="1300">
                <a:latin typeface="Arial" charset="0"/>
              </a:defRPr>
            </a:lvl1pPr>
          </a:lstStyle>
          <a:p>
            <a:fld id="{C3D4CAB9-543B-124D-AC85-B38EEA6DAD72}" type="datetimeFigureOut">
              <a:rPr lang="nl-NL" altLang="en-US"/>
              <a:pPr/>
              <a:t>7-7-2021</a:t>
            </a:fld>
            <a:endParaRPr lang="nl-NL" altLang="en-US"/>
          </a:p>
        </p:txBody>
      </p:sp>
      <p:sp>
        <p:nvSpPr>
          <p:cNvPr id="4" name="Tijdelijke aanduiding voor voettekst 3"/>
          <p:cNvSpPr>
            <a:spLocks noGrp="1"/>
          </p:cNvSpPr>
          <p:nvPr>
            <p:ph type="ftr" sz="quarter" idx="2"/>
          </p:nvPr>
        </p:nvSpPr>
        <p:spPr>
          <a:xfrm>
            <a:off x="0" y="9517547"/>
            <a:ext cx="2984871" cy="502754"/>
          </a:xfrm>
          <a:prstGeom prst="rect">
            <a:avLst/>
          </a:prstGeom>
        </p:spPr>
        <p:txBody>
          <a:bodyPr vert="horz" wrap="square" lIns="96616" tIns="48308" rIns="96616" bIns="48308" numCol="1" anchor="b" anchorCtr="0" compatLnSpc="1">
            <a:prstTxWarp prst="textNoShape">
              <a:avLst/>
            </a:prstTxWarp>
          </a:bodyPr>
          <a:lstStyle>
            <a:lvl1pPr eaLnBrk="1" hangingPunct="1">
              <a:defRPr sz="13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901698" y="9517547"/>
            <a:ext cx="2984871" cy="502754"/>
          </a:xfrm>
          <a:prstGeom prst="rect">
            <a:avLst/>
          </a:prstGeom>
        </p:spPr>
        <p:txBody>
          <a:bodyPr vert="horz" wrap="square" lIns="96616" tIns="48308" rIns="96616" bIns="48308" numCol="1" anchor="b" anchorCtr="0" compatLnSpc="1">
            <a:prstTxWarp prst="textNoShape">
              <a:avLst/>
            </a:prstTxWarp>
          </a:bodyPr>
          <a:lstStyle>
            <a:lvl1pPr algn="r">
              <a:defRPr sz="13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755"/>
          </a:xfrm>
          <a:prstGeom prst="rect">
            <a:avLst/>
          </a:prstGeom>
        </p:spPr>
        <p:txBody>
          <a:bodyPr vert="horz" wrap="square" lIns="96616" tIns="48308" rIns="96616" bIns="48308" numCol="1" anchor="t" anchorCtr="0" compatLnSpc="1">
            <a:prstTxWarp prst="textNoShape">
              <a:avLst/>
            </a:prstTxWarp>
          </a:bodyPr>
          <a:lstStyle>
            <a:lvl1pPr eaLnBrk="1" hangingPunct="1">
              <a:defRPr sz="13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901698" y="0"/>
            <a:ext cx="2984871" cy="502755"/>
          </a:xfrm>
          <a:prstGeom prst="rect">
            <a:avLst/>
          </a:prstGeom>
        </p:spPr>
        <p:txBody>
          <a:bodyPr vert="horz" wrap="square" lIns="96616" tIns="48308" rIns="96616" bIns="48308" numCol="1" anchor="t" anchorCtr="0" compatLnSpc="1">
            <a:prstTxWarp prst="textNoShape">
              <a:avLst/>
            </a:prstTxWarp>
          </a:bodyPr>
          <a:lstStyle>
            <a:lvl1pPr algn="r">
              <a:defRPr sz="1300">
                <a:latin typeface="Arial" charset="0"/>
              </a:defRPr>
            </a:lvl1pPr>
          </a:lstStyle>
          <a:p>
            <a:fld id="{D520C45E-4B48-084A-A24B-FDF519F7717D}" type="datetimeFigureOut">
              <a:rPr lang="nl-NL" altLang="en-US"/>
              <a:pPr/>
              <a:t>7-7-2021</a:t>
            </a:fld>
            <a:endParaRPr lang="nl-NL" altLang="en-US"/>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pPr lvl="0"/>
            <a:endParaRPr lang="nl-NL" noProof="0" dirty="0"/>
          </a:p>
        </p:txBody>
      </p:sp>
      <p:sp>
        <p:nvSpPr>
          <p:cNvPr id="5" name="Tijdelijke aanduiding voor notitie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9517547"/>
            <a:ext cx="2984871" cy="502754"/>
          </a:xfrm>
          <a:prstGeom prst="rect">
            <a:avLst/>
          </a:prstGeom>
        </p:spPr>
        <p:txBody>
          <a:bodyPr vert="horz" wrap="square" lIns="96616" tIns="48308" rIns="96616" bIns="48308" numCol="1" anchor="b" anchorCtr="0" compatLnSpc="1">
            <a:prstTxWarp prst="textNoShape">
              <a:avLst/>
            </a:prstTxWarp>
          </a:bodyPr>
          <a:lstStyle>
            <a:lvl1pPr eaLnBrk="1" hangingPunct="1">
              <a:defRPr sz="13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901698" y="9517547"/>
            <a:ext cx="2984871" cy="502754"/>
          </a:xfrm>
          <a:prstGeom prst="rect">
            <a:avLst/>
          </a:prstGeom>
        </p:spPr>
        <p:txBody>
          <a:bodyPr vert="horz" wrap="square" lIns="96616" tIns="48308" rIns="96616" bIns="48308" numCol="1" anchor="b" anchorCtr="0" compatLnSpc="1">
            <a:prstTxWarp prst="textNoShape">
              <a:avLst/>
            </a:prstTxWarp>
          </a:bodyPr>
          <a:lstStyle>
            <a:lvl1pPr algn="r">
              <a:defRPr sz="13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a:t>
            </a:fld>
            <a:endParaRPr lang="nl-NL" altLang="en-US"/>
          </a:p>
        </p:txBody>
      </p:sp>
    </p:spTree>
    <p:extLst>
      <p:ext uri="{BB962C8B-B14F-4D97-AF65-F5344CB8AC3E}">
        <p14:creationId xmlns:p14="http://schemas.microsoft.com/office/powerpoint/2010/main" val="271337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12</a:t>
            </a:fld>
            <a:endParaRPr lang="nl-NL" altLang="en-US"/>
          </a:p>
        </p:txBody>
      </p:sp>
    </p:spTree>
    <p:extLst>
      <p:ext uri="{BB962C8B-B14F-4D97-AF65-F5344CB8AC3E}">
        <p14:creationId xmlns:p14="http://schemas.microsoft.com/office/powerpoint/2010/main" val="146122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13</a:t>
            </a:fld>
            <a:endParaRPr lang="nl-NL" altLang="en-US"/>
          </a:p>
        </p:txBody>
      </p:sp>
    </p:spTree>
    <p:extLst>
      <p:ext uri="{BB962C8B-B14F-4D97-AF65-F5344CB8AC3E}">
        <p14:creationId xmlns:p14="http://schemas.microsoft.com/office/powerpoint/2010/main" val="371588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voor jouw de meerwaarde om je aan te melden en deel te nemen aan deze bijeenkomst.</a:t>
            </a:r>
          </a:p>
          <a:p>
            <a:r>
              <a:rPr lang="nl-NL" dirty="0"/>
              <a:t>Daarbij kun je ook aangeven waar je graag ziet dat er meerwaarde gaat ontstaan.</a:t>
            </a:r>
          </a:p>
          <a:p>
            <a:endParaRPr lang="nl-NL" dirty="0"/>
          </a:p>
          <a:p>
            <a:r>
              <a:rPr lang="nl-NL" dirty="0"/>
              <a:t>Als voorbeeld kan genoemd worden: In landelijke update wordt op hoofdlijnen diverse activiteiten besproken. In regio wellicht meer met elkaar over kwaliteit, harmonisatie, integratie, ketenproces, ……</a:t>
            </a: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14</a:t>
            </a:fld>
            <a:endParaRPr lang="nl-NL" altLang="en-US"/>
          </a:p>
        </p:txBody>
      </p:sp>
    </p:spTree>
    <p:extLst>
      <p:ext uri="{BB962C8B-B14F-4D97-AF65-F5344CB8AC3E}">
        <p14:creationId xmlns:p14="http://schemas.microsoft.com/office/powerpoint/2010/main" val="304483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Toelichten dat het hier gaat om de uitvoering van zowel reguliere taken als inbedding van nieuwe en aanpassingen in huidige processen</a:t>
            </a: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15</a:t>
            </a:fld>
            <a:endParaRPr lang="nl-NL" altLang="en-US"/>
          </a:p>
        </p:txBody>
      </p:sp>
    </p:spTree>
    <p:extLst>
      <p:ext uri="{BB962C8B-B14F-4D97-AF65-F5344CB8AC3E}">
        <p14:creationId xmlns:p14="http://schemas.microsoft.com/office/powerpoint/2010/main" val="3073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Of lopen alle processen prima en zijn allerlei registraties met elkaar in samenhang en geïntegreerd?</a:t>
            </a:r>
          </a:p>
          <a:p>
            <a:r>
              <a:rPr lang="nl-NL" dirty="0"/>
              <a:t>Is er behoefte aan meer interactie / samenwerking / kennis delen / …… in de regio</a:t>
            </a: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16</a:t>
            </a:fld>
            <a:endParaRPr lang="nl-NL" altLang="en-US"/>
          </a:p>
        </p:txBody>
      </p:sp>
    </p:spTree>
    <p:extLst>
      <p:ext uri="{BB962C8B-B14F-4D97-AF65-F5344CB8AC3E}">
        <p14:creationId xmlns:p14="http://schemas.microsoft.com/office/powerpoint/2010/main" val="351401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 vraag waarbij alle onderwerpen en (basis)registraties (BAG, BGT, </a:t>
            </a:r>
            <a:r>
              <a:rPr lang="nl-NL" dirty="0" err="1"/>
              <a:t>Wkpb</a:t>
            </a:r>
            <a:r>
              <a:rPr lang="nl-NL" dirty="0"/>
              <a:t>, BRO etc.) benoemd kunnen worden</a:t>
            </a: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17</a:t>
            </a:fld>
            <a:endParaRPr lang="nl-NL" altLang="en-US"/>
          </a:p>
        </p:txBody>
      </p:sp>
    </p:spTree>
    <p:extLst>
      <p:ext uri="{BB962C8B-B14F-4D97-AF65-F5344CB8AC3E}">
        <p14:creationId xmlns:p14="http://schemas.microsoft.com/office/powerpoint/2010/main" val="206431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 vraag waarbij alle onderwerpen en (basis)registraties (BAG, BGT, </a:t>
            </a:r>
            <a:r>
              <a:rPr lang="nl-NL" dirty="0" err="1"/>
              <a:t>Wkpb</a:t>
            </a:r>
            <a:r>
              <a:rPr lang="nl-NL" dirty="0"/>
              <a:t>, BRO etc.) benoemd kunnen worden</a:t>
            </a: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18</a:t>
            </a:fld>
            <a:endParaRPr lang="nl-NL" altLang="en-US"/>
          </a:p>
        </p:txBody>
      </p:sp>
    </p:spTree>
    <p:extLst>
      <p:ext uri="{BB962C8B-B14F-4D97-AF65-F5344CB8AC3E}">
        <p14:creationId xmlns:p14="http://schemas.microsoft.com/office/powerpoint/2010/main" val="2425847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19</a:t>
            </a:fld>
            <a:endParaRPr lang="nl-NL" altLang="en-US"/>
          </a:p>
        </p:txBody>
      </p:sp>
    </p:spTree>
    <p:extLst>
      <p:ext uri="{BB962C8B-B14F-4D97-AF65-F5344CB8AC3E}">
        <p14:creationId xmlns:p14="http://schemas.microsoft.com/office/powerpoint/2010/main" val="3187656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kennisbank van het Gemeentelijk </a:t>
            </a:r>
            <a:r>
              <a:rPr lang="nl-NL" dirty="0" err="1"/>
              <a:t>Geo</a:t>
            </a:r>
            <a:r>
              <a:rPr lang="nl-NL" dirty="0"/>
              <a:t>-Beraad is hét medium waarmee kennisvergroting en -uitwisseling van object en </a:t>
            </a:r>
            <a:r>
              <a:rPr lang="nl-NL" dirty="0" err="1"/>
              <a:t>geo</a:t>
            </a:r>
            <a:r>
              <a:rPr lang="nl-NL" dirty="0"/>
              <a:t>-informatie tussen gemeenten. </a:t>
            </a:r>
          </a:p>
          <a:p>
            <a:r>
              <a:rPr lang="nl-NL" dirty="0"/>
              <a:t>Niet iedereen heeft zich</a:t>
            </a:r>
            <a:r>
              <a:rPr lang="nl-NL" baseline="0" dirty="0"/>
              <a:t> aangemeld. Verder zijn niet bij iedere gemeente voor alle basisregistraties namen van contactpersonen opgenomen. Meld je aan en geef je op voor interessante groepen.</a:t>
            </a:r>
          </a:p>
          <a:p>
            <a:r>
              <a:rPr lang="nl-NL" baseline="0" dirty="0"/>
              <a:t>Een groot deel van de kennisbank is voor iedereen zichtbaar maar als je meer info wil of wil mee discussiëren moet je ingelogd zijn en aangemeld zijn bij een van de groepen. Dat is dus niet voor iedereen zichtbaar.</a:t>
            </a:r>
          </a:p>
          <a:p>
            <a:endParaRPr lang="nl-NL" baseline="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20</a:t>
            </a:fld>
            <a:endParaRPr lang="nl-NL" altLang="en-US"/>
          </a:p>
        </p:txBody>
      </p:sp>
    </p:spTree>
    <p:extLst>
      <p:ext uri="{BB962C8B-B14F-4D97-AF65-F5344CB8AC3E}">
        <p14:creationId xmlns:p14="http://schemas.microsoft.com/office/powerpoint/2010/main" val="3351769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is het slim om je profiel</a:t>
            </a:r>
            <a:r>
              <a:rPr lang="nl-NL" baseline="0" dirty="0"/>
              <a:t> verder in te vullen. Als je meepraat is het wellicht slim als mensen kunnen zien vanuit welke gemeente je spreekt. Je kan zelf aangeven wie wat van je profiel kan zien,.</a:t>
            </a:r>
          </a:p>
          <a:p>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21</a:t>
            </a:fld>
            <a:endParaRPr lang="nl-NL" altLang="en-US"/>
          </a:p>
        </p:txBody>
      </p:sp>
    </p:spTree>
    <p:extLst>
      <p:ext uri="{BB962C8B-B14F-4D97-AF65-F5344CB8AC3E}">
        <p14:creationId xmlns:p14="http://schemas.microsoft.com/office/powerpoint/2010/main" val="398813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a:t>
            </a:fld>
            <a:endParaRPr lang="nl-NL" altLang="en-US"/>
          </a:p>
        </p:txBody>
      </p:sp>
    </p:spTree>
    <p:extLst>
      <p:ext uri="{BB962C8B-B14F-4D97-AF65-F5344CB8AC3E}">
        <p14:creationId xmlns:p14="http://schemas.microsoft.com/office/powerpoint/2010/main" val="3805322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Daarnaast</a:t>
            </a:r>
            <a:r>
              <a:rPr lang="nl-NL" baseline="0" dirty="0"/>
              <a:t> kan je berichtjes krijgen als er iets geplaatst is. Je kan notificaties krijgen en/of een periodiek overzicht. </a:t>
            </a:r>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22</a:t>
            </a:fld>
            <a:endParaRPr lang="nl-NL" altLang="en-US"/>
          </a:p>
        </p:txBody>
      </p:sp>
    </p:spTree>
    <p:extLst>
      <p:ext uri="{BB962C8B-B14F-4D97-AF65-F5344CB8AC3E}">
        <p14:creationId xmlns:p14="http://schemas.microsoft.com/office/powerpoint/2010/main" val="1749670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23</a:t>
            </a:fld>
            <a:endParaRPr lang="nl-NL" altLang="en-US"/>
          </a:p>
        </p:txBody>
      </p:sp>
    </p:spTree>
    <p:extLst>
      <p:ext uri="{BB962C8B-B14F-4D97-AF65-F5344CB8AC3E}">
        <p14:creationId xmlns:p14="http://schemas.microsoft.com/office/powerpoint/2010/main" val="219532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24</a:t>
            </a:fld>
            <a:endParaRPr lang="nl-NL" altLang="en-US"/>
          </a:p>
        </p:txBody>
      </p:sp>
    </p:spTree>
    <p:extLst>
      <p:ext uri="{BB962C8B-B14F-4D97-AF65-F5344CB8AC3E}">
        <p14:creationId xmlns:p14="http://schemas.microsoft.com/office/powerpoint/2010/main" val="3382320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CGGB</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25</a:t>
            </a:fld>
            <a:endParaRPr lang="nl-NL" altLang="en-US"/>
          </a:p>
        </p:txBody>
      </p:sp>
    </p:spTree>
    <p:extLst>
      <p:ext uri="{BB962C8B-B14F-4D97-AF65-F5344CB8AC3E}">
        <p14:creationId xmlns:p14="http://schemas.microsoft.com/office/powerpoint/2010/main" val="1841107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26</a:t>
            </a:fld>
            <a:endParaRPr lang="nl-NL" altLang="en-US"/>
          </a:p>
        </p:txBody>
      </p:sp>
    </p:spTree>
    <p:extLst>
      <p:ext uri="{BB962C8B-B14F-4D97-AF65-F5344CB8AC3E}">
        <p14:creationId xmlns:p14="http://schemas.microsoft.com/office/powerpoint/2010/main" val="3062648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27</a:t>
            </a:fld>
            <a:endParaRPr lang="nl-NL" altLang="en-US"/>
          </a:p>
        </p:txBody>
      </p:sp>
    </p:spTree>
    <p:extLst>
      <p:ext uri="{BB962C8B-B14F-4D97-AF65-F5344CB8AC3E}">
        <p14:creationId xmlns:p14="http://schemas.microsoft.com/office/powerpoint/2010/main" val="1200699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Navragen hoe de mensen de bijeenkomst hebben ervaren</a:t>
            </a:r>
          </a:p>
          <a:p>
            <a:r>
              <a:rPr lang="nl-NL" dirty="0"/>
              <a:t>Of ze een volgende keer weer komen</a:t>
            </a:r>
          </a:p>
          <a:p>
            <a:r>
              <a:rPr lang="nl-NL" dirty="0"/>
              <a:t>Welke onderwerpen dan bespreken</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29</a:t>
            </a:fld>
            <a:endParaRPr lang="nl-NL" altLang="en-US"/>
          </a:p>
        </p:txBody>
      </p:sp>
    </p:spTree>
    <p:extLst>
      <p:ext uri="{BB962C8B-B14F-4D97-AF65-F5344CB8AC3E}">
        <p14:creationId xmlns:p14="http://schemas.microsoft.com/office/powerpoint/2010/main" val="3707140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nl-NL" dirty="0"/>
              <a:t>Voor samenstellen van agenda is input van een ieder gewenst, het is immers jullie overleg.</a:t>
            </a:r>
          </a:p>
          <a:p>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30</a:t>
            </a:fld>
            <a:endParaRPr lang="nl-NL" altLang="en-US"/>
          </a:p>
        </p:txBody>
      </p:sp>
    </p:spTree>
    <p:extLst>
      <p:ext uri="{BB962C8B-B14F-4D97-AF65-F5344CB8AC3E}">
        <p14:creationId xmlns:p14="http://schemas.microsoft.com/office/powerpoint/2010/main" val="735680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Regionale bijeenkomsten zijn voor o.a. interactie, kennis delen sparren in de regio etc.</a:t>
            </a:r>
          </a:p>
          <a:p>
            <a:r>
              <a:rPr lang="nl-NL" dirty="0"/>
              <a:t>Daarnaast toelichten dat we allemaal met bezuinigingen zitten en slim met elkaar de </a:t>
            </a:r>
            <a:r>
              <a:rPr lang="nl-NL"/>
              <a:t>zaken moeten </a:t>
            </a:r>
            <a:r>
              <a:rPr lang="nl-NL" dirty="0"/>
              <a:t>organiseren en elkaar informeren. Daarbij hoeft een ieder niet het wiel uit te vinden. Een keer bedenken, delen van info en kunnen gebruiken door collega gemeenten.</a:t>
            </a:r>
          </a:p>
          <a:p>
            <a:r>
              <a:rPr lang="nl-NL" dirty="0"/>
              <a:t>Samen staan we sterk.</a:t>
            </a: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31</a:t>
            </a:fld>
            <a:endParaRPr lang="nl-NL" altLang="en-US"/>
          </a:p>
        </p:txBody>
      </p:sp>
    </p:spTree>
    <p:extLst>
      <p:ext uri="{BB962C8B-B14F-4D97-AF65-F5344CB8AC3E}">
        <p14:creationId xmlns:p14="http://schemas.microsoft.com/office/powerpoint/2010/main" val="584313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32</a:t>
            </a:fld>
            <a:endParaRPr lang="nl-NL" altLang="en-US"/>
          </a:p>
        </p:txBody>
      </p:sp>
    </p:spTree>
    <p:extLst>
      <p:ext uri="{BB962C8B-B14F-4D97-AF65-F5344CB8AC3E}">
        <p14:creationId xmlns:p14="http://schemas.microsoft.com/office/powerpoint/2010/main" val="185953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Checken of juiste personen zijn uitgenodigd.</a:t>
            </a:r>
          </a:p>
          <a:p>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3</a:t>
            </a:fld>
            <a:endParaRPr lang="nl-NL" altLang="en-US"/>
          </a:p>
        </p:txBody>
      </p:sp>
    </p:spTree>
    <p:extLst>
      <p:ext uri="{BB962C8B-B14F-4D97-AF65-F5344CB8AC3E}">
        <p14:creationId xmlns:p14="http://schemas.microsoft.com/office/powerpoint/2010/main" val="311768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6</a:t>
            </a:fld>
            <a:endParaRPr lang="nl-NL" altLang="en-US"/>
          </a:p>
        </p:txBody>
      </p:sp>
    </p:spTree>
    <p:extLst>
      <p:ext uri="{BB962C8B-B14F-4D97-AF65-F5344CB8AC3E}">
        <p14:creationId xmlns:p14="http://schemas.microsoft.com/office/powerpoint/2010/main" val="153138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7</a:t>
            </a:fld>
            <a:endParaRPr lang="nl-NL" altLang="en-US"/>
          </a:p>
        </p:txBody>
      </p:sp>
    </p:spTree>
    <p:extLst>
      <p:ext uri="{BB962C8B-B14F-4D97-AF65-F5344CB8AC3E}">
        <p14:creationId xmlns:p14="http://schemas.microsoft.com/office/powerpoint/2010/main" val="294464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8</a:t>
            </a:fld>
            <a:endParaRPr lang="nl-NL" altLang="en-US"/>
          </a:p>
        </p:txBody>
      </p:sp>
    </p:spTree>
    <p:extLst>
      <p:ext uri="{BB962C8B-B14F-4D97-AF65-F5344CB8AC3E}">
        <p14:creationId xmlns:p14="http://schemas.microsoft.com/office/powerpoint/2010/main" val="4117004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9</a:t>
            </a:fld>
            <a:endParaRPr lang="nl-NL" altLang="en-US"/>
          </a:p>
        </p:txBody>
      </p:sp>
    </p:spTree>
    <p:extLst>
      <p:ext uri="{BB962C8B-B14F-4D97-AF65-F5344CB8AC3E}">
        <p14:creationId xmlns:p14="http://schemas.microsoft.com/office/powerpoint/2010/main" val="326669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10</a:t>
            </a:fld>
            <a:endParaRPr lang="nl-NL" altLang="en-US"/>
          </a:p>
        </p:txBody>
      </p:sp>
    </p:spTree>
    <p:extLst>
      <p:ext uri="{BB962C8B-B14F-4D97-AF65-F5344CB8AC3E}">
        <p14:creationId xmlns:p14="http://schemas.microsoft.com/office/powerpoint/2010/main" val="112897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samenstellen van agenda is input van een ieder gewenst, het is immers jullie overleg.</a:t>
            </a:r>
          </a:p>
          <a:p>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11</a:t>
            </a:fld>
            <a:endParaRPr lang="nl-NL" altLang="en-US"/>
          </a:p>
        </p:txBody>
      </p:sp>
    </p:spTree>
    <p:extLst>
      <p:ext uri="{BB962C8B-B14F-4D97-AF65-F5344CB8AC3E}">
        <p14:creationId xmlns:p14="http://schemas.microsoft.com/office/powerpoint/2010/main" val="201361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79500" y="277567"/>
            <a:ext cx="10033200" cy="720000"/>
          </a:xfrm>
        </p:spPr>
        <p:txBody>
          <a:bodyPr>
            <a:noAutofit/>
          </a:bodyPr>
          <a:lstStyle>
            <a:lvl1pPr>
              <a:defRPr lang="nl-NL" altLang="en-US" sz="3200" b="1" kern="1200" dirty="0">
                <a:solidFill>
                  <a:srgbClr val="004388"/>
                </a:solidFill>
                <a:latin typeface="Arial" charset="0"/>
                <a:ea typeface="Arial" charset="0"/>
                <a:cs typeface="Arial" charset="0"/>
              </a:defRPr>
            </a:lvl1pPr>
          </a:lstStyle>
          <a:p>
            <a:pPr lvl="0" algn="l" defTabSz="912813" rtl="0" eaLnBrk="1" fontAlgn="base" hangingPunct="1">
              <a:lnSpc>
                <a:spcPct val="90000"/>
              </a:lnSpc>
              <a:spcBef>
                <a:spcPct val="0"/>
              </a:spcBef>
              <a:spcAft>
                <a:spcPct val="0"/>
              </a:spcAft>
            </a:pPr>
            <a:r>
              <a:rPr lang="nl-NL" dirty="0"/>
              <a:t>Klik om de stijl te bewerken</a:t>
            </a:r>
          </a:p>
        </p:txBody>
      </p:sp>
      <p:sp>
        <p:nvSpPr>
          <p:cNvPr id="3" name="Tijdelijke aanduiding voor inhoud 2"/>
          <p:cNvSpPr>
            <a:spLocks noGrp="1"/>
          </p:cNvSpPr>
          <p:nvPr>
            <p:ph idx="1"/>
          </p:nvPr>
        </p:nvSpPr>
        <p:spPr>
          <a:xfrm>
            <a:off x="1079500" y="1267691"/>
            <a:ext cx="10033000" cy="5033097"/>
          </a:xfrm>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ekstvak 3">
            <a:extLst>
              <a:ext uri="{FF2B5EF4-FFF2-40B4-BE49-F238E27FC236}">
                <a16:creationId xmlns:a16="http://schemas.microsoft.com/office/drawing/2014/main" id="{B1203F2D-EA3B-4F21-8A77-D2591E0C75EF}"/>
              </a:ext>
            </a:extLst>
          </p:cNvPr>
          <p:cNvSpPr txBox="1"/>
          <p:nvPr userDrawn="1"/>
        </p:nvSpPr>
        <p:spPr>
          <a:xfrm>
            <a:off x="80865" y="6463004"/>
            <a:ext cx="532710" cy="338554"/>
          </a:xfrm>
          <a:prstGeom prst="rect">
            <a:avLst/>
          </a:prstGeom>
          <a:noFill/>
        </p:spPr>
        <p:txBody>
          <a:bodyPr wrap="none" rtlCol="0">
            <a:spAutoFit/>
          </a:bodyPr>
          <a:lstStyle/>
          <a:p>
            <a:fld id="{3F6AFC53-CDA0-4B5D-99FE-24866B305272}" type="slidenum">
              <a:rPr lang="nl-NL" sz="1600" smtClean="0">
                <a:solidFill>
                  <a:schemeClr val="bg1"/>
                </a:solidFill>
              </a:rPr>
              <a:t>‹nr.›</a:t>
            </a:fld>
            <a:endParaRPr lang="nl-NL" dirty="0">
              <a:solidFill>
                <a:schemeClr val="bg1"/>
              </a:solidFill>
            </a:endParaRPr>
          </a:p>
        </p:txBody>
      </p:sp>
    </p:spTree>
    <p:extLst>
      <p:ext uri="{BB962C8B-B14F-4D97-AF65-F5344CB8AC3E}">
        <p14:creationId xmlns:p14="http://schemas.microsoft.com/office/powerpoint/2010/main" val="20903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3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37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A6E3D184-EA0B-4C3F-8691-E33DCD639B56}" type="datetimeFigureOut">
              <a:rPr lang="en-US"/>
              <a:pPr>
                <a:defRPr/>
              </a:pPr>
              <a:t>7/7/2021</a:t>
            </a:fld>
            <a:endParaRPr lang="en-US"/>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BE031EAC-105A-49BB-BB18-19A643EDB292}" type="slidenum">
              <a:rPr lang="en-US"/>
              <a:pPr>
                <a:defRPr/>
              </a:pPr>
              <a:t>‹nr.›</a:t>
            </a:fld>
            <a:endParaRPr lang="en-US"/>
          </a:p>
        </p:txBody>
      </p:sp>
    </p:spTree>
    <p:extLst>
      <p:ext uri="{BB962C8B-B14F-4D97-AF65-F5344CB8AC3E}">
        <p14:creationId xmlns:p14="http://schemas.microsoft.com/office/powerpoint/2010/main" val="4675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eldia: VNG">
    <p:spTree>
      <p:nvGrpSpPr>
        <p:cNvPr id="1" name=""/>
        <p:cNvGrpSpPr/>
        <p:nvPr/>
      </p:nvGrpSpPr>
      <p:grpSpPr>
        <a:xfrm>
          <a:off x="0" y="0"/>
          <a:ext cx="0" cy="0"/>
          <a:chOff x="0" y="0"/>
          <a:chExt cx="0" cy="0"/>
        </a:xfrm>
      </p:grpSpPr>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9050" y="34720"/>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2351" y="2160000"/>
            <a:ext cx="6469224" cy="1440000"/>
          </a:xfrm>
          <a:prstGeom prst="rect">
            <a:avLst/>
          </a:prstGeom>
        </p:spPr>
        <p:txBody>
          <a:bodyPr lIns="0" tIns="0" rIns="0" bIns="0" anchor="b" anchorCtr="0">
            <a:noAutofit/>
          </a:bodyPr>
          <a:lstStyle>
            <a:lvl1pPr algn="l">
              <a:lnSpc>
                <a:spcPct val="90000"/>
              </a:lnSpc>
              <a:defRPr sz="4000" b="1">
                <a:solidFill>
                  <a:schemeClr val="tx1"/>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2349" y="3959940"/>
            <a:ext cx="6469225"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551266" y="6478335"/>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fld id="{C06602E8-DBD8-7F4E-80D4-F055D0DA000E}" type="datetime1">
              <a:rPr lang="nl-NL" smtClean="0"/>
              <a:t>7-7-2021</a:t>
            </a:fld>
            <a:endParaRPr lang="nl-NL" dirty="0"/>
          </a:p>
        </p:txBody>
      </p:sp>
      <p:sp>
        <p:nvSpPr>
          <p:cNvPr id="12" name="Tekstvak 2">
            <a:extLst>
              <a:ext uri="{FF2B5EF4-FFF2-40B4-BE49-F238E27FC236}">
                <a16:creationId xmlns:a16="http://schemas.microsoft.com/office/drawing/2014/main" id="{30814A31-CAC4-42C9-B677-C0782AED84AF}"/>
              </a:ext>
            </a:extLst>
          </p:cNvPr>
          <p:cNvSpPr txBox="1">
            <a:spLocks noChangeArrowheads="1"/>
          </p:cNvSpPr>
          <p:nvPr userDrawn="1"/>
        </p:nvSpPr>
        <p:spPr bwMode="auto">
          <a:xfrm>
            <a:off x="7885485" y="450622"/>
            <a:ext cx="4027899" cy="670217"/>
          </a:xfrm>
          <a:prstGeom prst="rect">
            <a:avLst/>
          </a:prstGeom>
          <a:solidFill>
            <a:srgbClr val="6DAF1E">
              <a:alpha val="8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50800" dist="38100" dir="2700000" sx="100999" sy="100999" algn="tl" rotWithShape="0">
                    <a:srgbClr val="BFBFBF"/>
                  </a:outerShdw>
                </a:effectLst>
              </a14:hiddenEffects>
            </a:ext>
          </a:extLst>
        </p:spPr>
        <p:txBody>
          <a:bodyPr bIns="108000" anchor="ctr"/>
          <a:lstStyle>
            <a:lvl1pPr eaLnBrk="0" hangingPunct="0">
              <a:defRPr sz="1200">
                <a:solidFill>
                  <a:schemeClr val="bg1"/>
                </a:solidFill>
                <a:latin typeface="Arial" pitchFamily="34" charset="0"/>
              </a:defRPr>
            </a:lvl1pPr>
            <a:lvl2pPr marL="457200" eaLnBrk="0" hangingPunct="0">
              <a:defRPr sz="1200">
                <a:solidFill>
                  <a:schemeClr val="bg1"/>
                </a:solidFill>
                <a:latin typeface="Arial" pitchFamily="34" charset="0"/>
              </a:defRPr>
            </a:lvl2pPr>
            <a:lvl3pPr marL="914400" eaLnBrk="0" hangingPunct="0">
              <a:defRPr sz="1200">
                <a:solidFill>
                  <a:schemeClr val="bg1"/>
                </a:solidFill>
                <a:latin typeface="Arial" pitchFamily="34" charset="0"/>
              </a:defRPr>
            </a:lvl3pPr>
            <a:lvl4pPr marL="1371600" eaLnBrk="0" hangingPunct="0">
              <a:defRPr sz="1200">
                <a:solidFill>
                  <a:schemeClr val="bg1"/>
                </a:solidFill>
                <a:latin typeface="Arial" pitchFamily="34" charset="0"/>
              </a:defRPr>
            </a:lvl4pPr>
            <a:lvl5pPr marL="1828800" eaLnBrk="0" hangingPunct="0">
              <a:defRPr sz="1200">
                <a:solidFill>
                  <a:schemeClr val="bg1"/>
                </a:solidFill>
                <a:latin typeface="Arial" pitchFamily="34" charset="0"/>
              </a:defRPr>
            </a:lvl5pPr>
            <a:lvl6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6pPr>
            <a:lvl7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7pPr>
            <a:lvl8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8pPr>
            <a:lvl9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9pPr>
          </a:lstStyle>
          <a:p>
            <a:pPr algn="ctr" eaLnBrk="1" hangingPunct="1">
              <a:spcAft>
                <a:spcPts val="1000"/>
              </a:spcAft>
              <a:defRPr/>
            </a:pPr>
            <a:r>
              <a:rPr lang="en-US" altLang="nl-NL" sz="1800" dirty="0">
                <a:solidFill>
                  <a:srgbClr val="FFFFFF"/>
                </a:solidFill>
                <a:latin typeface="Gill Sans MT" pitchFamily="34" charset="0"/>
              </a:rPr>
              <a:t>GEMEENTELIJK GEO-BERAAD</a:t>
            </a:r>
            <a:endParaRPr lang="nl-NL" altLang="nl-NL" sz="1800" dirty="0"/>
          </a:p>
        </p:txBody>
      </p:sp>
      <p:pic>
        <p:nvPicPr>
          <p:cNvPr id="14" name="Afbeelding 13">
            <a:extLst>
              <a:ext uri="{FF2B5EF4-FFF2-40B4-BE49-F238E27FC236}">
                <a16:creationId xmlns:a16="http://schemas.microsoft.com/office/drawing/2014/main" id="{CF7F050A-BD03-464F-B901-2C94B8BB2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5484" y="1723053"/>
            <a:ext cx="4027899" cy="4684325"/>
          </a:xfrm>
          <a:prstGeom prst="rect">
            <a:avLst/>
          </a:prstGeom>
        </p:spPr>
      </p:pic>
    </p:spTree>
    <p:extLst>
      <p:ext uri="{BB962C8B-B14F-4D97-AF65-F5344CB8AC3E}">
        <p14:creationId xmlns:p14="http://schemas.microsoft.com/office/powerpoint/2010/main" val="400880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dia: VNG">
    <p:spTree>
      <p:nvGrpSpPr>
        <p:cNvPr id="1" name=""/>
        <p:cNvGrpSpPr/>
        <p:nvPr/>
      </p:nvGrpSpPr>
      <p:grpSpPr>
        <a:xfrm>
          <a:off x="0" y="0"/>
          <a:ext cx="0" cy="0"/>
          <a:chOff x="0" y="0"/>
          <a:chExt cx="0" cy="0"/>
        </a:xfrm>
      </p:grpSpPr>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9050" y="34720"/>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2351" y="2160000"/>
            <a:ext cx="6469224" cy="1440000"/>
          </a:xfrm>
          <a:prstGeom prst="rect">
            <a:avLst/>
          </a:prstGeom>
        </p:spPr>
        <p:txBody>
          <a:bodyPr lIns="0" tIns="0" rIns="0" bIns="0" anchor="b" anchorCtr="0">
            <a:noAutofit/>
          </a:bodyPr>
          <a:lstStyle>
            <a:lvl1pPr algn="l">
              <a:lnSpc>
                <a:spcPct val="90000"/>
              </a:lnSpc>
              <a:defRPr sz="4000" b="1">
                <a:solidFill>
                  <a:schemeClr val="tx1"/>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2349" y="3959940"/>
            <a:ext cx="6469225"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551266" y="6478335"/>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
        <p:nvSpPr>
          <p:cNvPr id="12" name="Tekstvak 2">
            <a:extLst>
              <a:ext uri="{FF2B5EF4-FFF2-40B4-BE49-F238E27FC236}">
                <a16:creationId xmlns:a16="http://schemas.microsoft.com/office/drawing/2014/main" id="{30814A31-CAC4-42C9-B677-C0782AED84AF}"/>
              </a:ext>
            </a:extLst>
          </p:cNvPr>
          <p:cNvSpPr txBox="1">
            <a:spLocks noChangeArrowheads="1"/>
          </p:cNvSpPr>
          <p:nvPr userDrawn="1"/>
        </p:nvSpPr>
        <p:spPr bwMode="auto">
          <a:xfrm>
            <a:off x="7885485" y="450622"/>
            <a:ext cx="4027899" cy="670217"/>
          </a:xfrm>
          <a:prstGeom prst="rect">
            <a:avLst/>
          </a:prstGeom>
          <a:solidFill>
            <a:srgbClr val="6DAF1E">
              <a:alpha val="8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50800" dist="38100" dir="2700000" sx="100999" sy="100999" algn="tl" rotWithShape="0">
                    <a:srgbClr val="BFBFBF"/>
                  </a:outerShdw>
                </a:effectLst>
              </a14:hiddenEffects>
            </a:ext>
          </a:extLst>
        </p:spPr>
        <p:txBody>
          <a:bodyPr bIns="108000" anchor="ctr"/>
          <a:lstStyle>
            <a:lvl1pPr eaLnBrk="0" hangingPunct="0">
              <a:defRPr sz="1200">
                <a:solidFill>
                  <a:schemeClr val="bg1"/>
                </a:solidFill>
                <a:latin typeface="Arial" pitchFamily="34" charset="0"/>
              </a:defRPr>
            </a:lvl1pPr>
            <a:lvl2pPr marL="457200" eaLnBrk="0" hangingPunct="0">
              <a:defRPr sz="1200">
                <a:solidFill>
                  <a:schemeClr val="bg1"/>
                </a:solidFill>
                <a:latin typeface="Arial" pitchFamily="34" charset="0"/>
              </a:defRPr>
            </a:lvl2pPr>
            <a:lvl3pPr marL="914400" eaLnBrk="0" hangingPunct="0">
              <a:defRPr sz="1200">
                <a:solidFill>
                  <a:schemeClr val="bg1"/>
                </a:solidFill>
                <a:latin typeface="Arial" pitchFamily="34" charset="0"/>
              </a:defRPr>
            </a:lvl3pPr>
            <a:lvl4pPr marL="1371600" eaLnBrk="0" hangingPunct="0">
              <a:defRPr sz="1200">
                <a:solidFill>
                  <a:schemeClr val="bg1"/>
                </a:solidFill>
                <a:latin typeface="Arial" pitchFamily="34" charset="0"/>
              </a:defRPr>
            </a:lvl4pPr>
            <a:lvl5pPr marL="1828800" eaLnBrk="0" hangingPunct="0">
              <a:defRPr sz="1200">
                <a:solidFill>
                  <a:schemeClr val="bg1"/>
                </a:solidFill>
                <a:latin typeface="Arial" pitchFamily="34" charset="0"/>
              </a:defRPr>
            </a:lvl5pPr>
            <a:lvl6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6pPr>
            <a:lvl7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7pPr>
            <a:lvl8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8pPr>
            <a:lvl9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9pPr>
          </a:lstStyle>
          <a:p>
            <a:pPr algn="ctr" eaLnBrk="1" hangingPunct="1">
              <a:spcAft>
                <a:spcPts val="1000"/>
              </a:spcAft>
              <a:defRPr/>
            </a:pPr>
            <a:r>
              <a:rPr lang="en-US" altLang="nl-NL" sz="1800" dirty="0">
                <a:solidFill>
                  <a:srgbClr val="FFFFFF"/>
                </a:solidFill>
                <a:latin typeface="Gill Sans MT" pitchFamily="34" charset="0"/>
              </a:rPr>
              <a:t>GEMEENTELIJK GEO-BERAAD</a:t>
            </a:r>
            <a:endParaRPr lang="nl-NL" altLang="nl-NL" sz="1800" dirty="0"/>
          </a:p>
        </p:txBody>
      </p:sp>
      <p:pic>
        <p:nvPicPr>
          <p:cNvPr id="14" name="Afbeelding 13">
            <a:extLst>
              <a:ext uri="{FF2B5EF4-FFF2-40B4-BE49-F238E27FC236}">
                <a16:creationId xmlns:a16="http://schemas.microsoft.com/office/drawing/2014/main" id="{CF7F050A-BD03-464F-B901-2C94B8BB2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5484" y="1723053"/>
            <a:ext cx="4027899" cy="4684325"/>
          </a:xfrm>
          <a:prstGeom prst="rect">
            <a:avLst/>
          </a:prstGeom>
        </p:spPr>
      </p:pic>
    </p:spTree>
    <p:extLst>
      <p:ext uri="{BB962C8B-B14F-4D97-AF65-F5344CB8AC3E}">
        <p14:creationId xmlns:p14="http://schemas.microsoft.com/office/powerpoint/2010/main" val="171339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270024"/>
            <a:ext cx="10033200" cy="720000"/>
          </a:xfrm>
        </p:spPr>
        <p:txBody>
          <a:bodyPr>
            <a:noAutofit/>
          </a:bodyPr>
          <a:lstStyle>
            <a:lvl1pPr>
              <a:defRPr sz="3200"/>
            </a:lvl1pPr>
          </a:lstStyle>
          <a:p>
            <a:r>
              <a:rPr lang="nl-NL" dirty="0"/>
              <a:t>Klik om de stijl te bewerken</a:t>
            </a:r>
          </a:p>
        </p:txBody>
      </p:sp>
      <p:sp>
        <p:nvSpPr>
          <p:cNvPr id="3" name="Tijdelijke aanduiding voor inhoud 2"/>
          <p:cNvSpPr>
            <a:spLocks noGrp="1"/>
          </p:cNvSpPr>
          <p:nvPr>
            <p:ph idx="1"/>
          </p:nvPr>
        </p:nvSpPr>
        <p:spPr>
          <a:xfrm>
            <a:off x="1080000" y="1274618"/>
            <a:ext cx="4860000" cy="5025382"/>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274618"/>
            <a:ext cx="4860000" cy="5025382"/>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79400" y="1272508"/>
            <a:ext cx="6453514" cy="2156492"/>
          </a:xfrm>
        </p:spPr>
        <p:txBody>
          <a:bodyPr>
            <a:noAutofit/>
          </a:bodyPr>
          <a:lstStyle>
            <a:lvl1pPr>
              <a:defRPr sz="3200">
                <a:solidFill>
                  <a:srgbClr val="004388"/>
                </a:solidFill>
              </a:defRPr>
            </a:lvl1pPr>
          </a:lstStyle>
          <a:p>
            <a:r>
              <a:rPr lang="nl-NL" dirty="0"/>
              <a:t>KLIK OM DE STIJL TE BEWERKEN</a:t>
            </a:r>
          </a:p>
        </p:txBody>
      </p:sp>
      <p:pic>
        <p:nvPicPr>
          <p:cNvPr id="5" name="Afbeelding 4">
            <a:extLst>
              <a:ext uri="{FF2B5EF4-FFF2-40B4-BE49-F238E27FC236}">
                <a16:creationId xmlns:a16="http://schemas.microsoft.com/office/drawing/2014/main" id="{758F9854-3F6A-488F-96A3-93350415A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7943" y="1256523"/>
            <a:ext cx="3614058" cy="4684325"/>
          </a:xfrm>
          <a:prstGeom prst="rect">
            <a:avLst/>
          </a:prstGeom>
        </p:spPr>
      </p:pic>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3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2_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A6E3D184-EA0B-4C3F-8691-E33DCD639B56}" type="datetimeFigureOut">
              <a:rPr lang="en-US"/>
              <a:pPr>
                <a:defRPr/>
              </a:pPr>
              <a:t>7/7/2021</a:t>
            </a:fld>
            <a:endParaRPr lang="en-US"/>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BE031EAC-105A-49BB-BB18-19A643EDB292}" type="slidenum">
              <a:rPr lang="en-US"/>
              <a:pPr>
                <a:defRPr/>
              </a:pPr>
              <a:t>‹nr.›</a:t>
            </a:fld>
            <a:endParaRPr lang="en-US"/>
          </a:p>
        </p:txBody>
      </p:sp>
    </p:spTree>
    <p:extLst>
      <p:ext uri="{BB962C8B-B14F-4D97-AF65-F5344CB8AC3E}">
        <p14:creationId xmlns:p14="http://schemas.microsoft.com/office/powerpoint/2010/main" val="4675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3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A6E3D184-EA0B-4C3F-8691-E33DCD639B56}" type="datetimeFigureOut">
              <a:rPr lang="en-US"/>
              <a:pPr>
                <a:defRPr/>
              </a:pPr>
              <a:t>7/7/2021</a:t>
            </a:fld>
            <a:endParaRPr lang="en-US"/>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BE031EAC-105A-49BB-BB18-19A643EDB292}" type="slidenum">
              <a:rPr lang="en-US"/>
              <a:pPr>
                <a:defRPr/>
              </a:pPr>
              <a:t>‹nr.›</a:t>
            </a:fld>
            <a:endParaRPr lang="en-US"/>
          </a:p>
        </p:txBody>
      </p:sp>
    </p:spTree>
    <p:extLst>
      <p:ext uri="{BB962C8B-B14F-4D97-AF65-F5344CB8AC3E}">
        <p14:creationId xmlns:p14="http://schemas.microsoft.com/office/powerpoint/2010/main" val="4675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292778"/>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dirty="0"/>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dirty="0"/>
              <a:t>Klik om de tekststijl van het model te bewerken</a:t>
            </a:r>
          </a:p>
          <a:p>
            <a:pPr lvl="1"/>
            <a:r>
              <a:rPr lang="nl-NL" altLang="en-US" dirty="0"/>
              <a:t>Tweede niveau</a:t>
            </a:r>
          </a:p>
          <a:p>
            <a:pPr lvl="2"/>
            <a:r>
              <a:rPr lang="nl-NL" altLang="en-US" dirty="0"/>
              <a:t>Derde niveau</a:t>
            </a:r>
          </a:p>
          <a:p>
            <a:pPr lvl="3"/>
            <a:r>
              <a:rPr lang="nl-NL" altLang="en-US" dirty="0"/>
              <a:t>Vierde niveau</a:t>
            </a:r>
          </a:p>
          <a:p>
            <a:pPr lvl="4"/>
            <a:r>
              <a:rPr lang="nl-NL" altLang="en-US" dirty="0"/>
              <a:t>Vijfde niveau</a:t>
            </a:r>
          </a:p>
        </p:txBody>
      </p:sp>
      <p:sp>
        <p:nvSpPr>
          <p:cNvPr id="8" name="Tekstvak 2">
            <a:extLst>
              <a:ext uri="{FF2B5EF4-FFF2-40B4-BE49-F238E27FC236}">
                <a16:creationId xmlns:a16="http://schemas.microsoft.com/office/drawing/2014/main" id="{404092AE-7BC8-439E-B363-6C1D834495BA}"/>
              </a:ext>
            </a:extLst>
          </p:cNvPr>
          <p:cNvSpPr txBox="1">
            <a:spLocks noChangeArrowheads="1"/>
          </p:cNvSpPr>
          <p:nvPr userDrawn="1"/>
        </p:nvSpPr>
        <p:spPr bwMode="auto">
          <a:xfrm>
            <a:off x="8577942" y="6415994"/>
            <a:ext cx="3614057" cy="442006"/>
          </a:xfrm>
          <a:prstGeom prst="rect">
            <a:avLst/>
          </a:prstGeom>
          <a:solidFill>
            <a:srgbClr val="6DAF1E">
              <a:alpha val="8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50800" dist="38100" dir="2700000" sx="100999" sy="100999" algn="tl" rotWithShape="0">
                    <a:srgbClr val="BFBFBF"/>
                  </a:outerShdw>
                </a:effectLst>
              </a14:hiddenEffects>
            </a:ext>
          </a:extLst>
        </p:spPr>
        <p:txBody>
          <a:bodyPr bIns="108000" anchor="b"/>
          <a:lstStyle>
            <a:lvl1pPr eaLnBrk="0" hangingPunct="0">
              <a:defRPr sz="1200">
                <a:solidFill>
                  <a:schemeClr val="bg1"/>
                </a:solidFill>
                <a:latin typeface="Arial" pitchFamily="34" charset="0"/>
              </a:defRPr>
            </a:lvl1pPr>
            <a:lvl2pPr marL="457200" eaLnBrk="0" hangingPunct="0">
              <a:defRPr sz="1200">
                <a:solidFill>
                  <a:schemeClr val="bg1"/>
                </a:solidFill>
                <a:latin typeface="Arial" pitchFamily="34" charset="0"/>
              </a:defRPr>
            </a:lvl2pPr>
            <a:lvl3pPr marL="914400" eaLnBrk="0" hangingPunct="0">
              <a:defRPr sz="1200">
                <a:solidFill>
                  <a:schemeClr val="bg1"/>
                </a:solidFill>
                <a:latin typeface="Arial" pitchFamily="34" charset="0"/>
              </a:defRPr>
            </a:lvl3pPr>
            <a:lvl4pPr marL="1371600" eaLnBrk="0" hangingPunct="0">
              <a:defRPr sz="1200">
                <a:solidFill>
                  <a:schemeClr val="bg1"/>
                </a:solidFill>
                <a:latin typeface="Arial" pitchFamily="34" charset="0"/>
              </a:defRPr>
            </a:lvl4pPr>
            <a:lvl5pPr marL="1828800" eaLnBrk="0" hangingPunct="0">
              <a:defRPr sz="1200">
                <a:solidFill>
                  <a:schemeClr val="bg1"/>
                </a:solidFill>
                <a:latin typeface="Arial" pitchFamily="34" charset="0"/>
              </a:defRPr>
            </a:lvl5pPr>
            <a:lvl6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6pPr>
            <a:lvl7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7pPr>
            <a:lvl8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8pPr>
            <a:lvl9pPr defTabSz="457200" eaLnBrk="0" fontAlgn="base" hangingPunct="0">
              <a:spcBef>
                <a:spcPct val="0"/>
              </a:spcBef>
              <a:spcAft>
                <a:spcPct val="0"/>
              </a:spcAft>
              <a:buClr>
                <a:srgbClr val="000000"/>
              </a:buClr>
              <a:buSzPct val="100000"/>
              <a:buFont typeface="Times New Roman" pitchFamily="18" charset="0"/>
              <a:defRPr sz="1200">
                <a:solidFill>
                  <a:schemeClr val="bg1"/>
                </a:solidFill>
                <a:latin typeface="Arial" pitchFamily="34" charset="0"/>
              </a:defRPr>
            </a:lvl9pPr>
          </a:lstStyle>
          <a:p>
            <a:pPr eaLnBrk="1" hangingPunct="1">
              <a:spcAft>
                <a:spcPts val="1000"/>
              </a:spcAft>
              <a:defRPr/>
            </a:pPr>
            <a:endParaRPr lang="en-US" altLang="nl-NL" sz="1800" dirty="0">
              <a:solidFill>
                <a:srgbClr val="FFFFFF"/>
              </a:solidFill>
              <a:latin typeface="Gill Sans MT" pitchFamily="34" charset="0"/>
            </a:endParaRPr>
          </a:p>
          <a:p>
            <a:pPr algn="ctr" eaLnBrk="1" hangingPunct="1">
              <a:spcAft>
                <a:spcPts val="1000"/>
              </a:spcAft>
              <a:defRPr/>
            </a:pPr>
            <a:br>
              <a:rPr lang="en-US" altLang="nl-NL" sz="1800" dirty="0">
                <a:solidFill>
                  <a:srgbClr val="FFFFFF"/>
                </a:solidFill>
                <a:latin typeface="Gill Sans MT" pitchFamily="34" charset="0"/>
              </a:rPr>
            </a:br>
            <a:r>
              <a:rPr lang="en-US" altLang="nl-NL" sz="1800" dirty="0">
                <a:solidFill>
                  <a:srgbClr val="FFFFFF"/>
                </a:solidFill>
                <a:latin typeface="Gill Sans MT" pitchFamily="34" charset="0"/>
              </a:rPr>
              <a:t>GEMEENTELIJK GEO-BERAAD</a:t>
            </a:r>
            <a:endParaRPr lang="nl-NL" altLang="nl-NL" sz="1800" dirty="0"/>
          </a:p>
        </p:txBody>
      </p:sp>
      <p:pic>
        <p:nvPicPr>
          <p:cNvPr id="4" name="Afbeelding 3">
            <a:extLst>
              <a:ext uri="{FF2B5EF4-FFF2-40B4-BE49-F238E27FC236}">
                <a16:creationId xmlns:a16="http://schemas.microsoft.com/office/drawing/2014/main" id="{45ACDA05-57E4-4A0F-8A63-2DD8DE9B069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1112500" y="158930"/>
            <a:ext cx="948886" cy="494211"/>
          </a:xfrm>
          <a:prstGeom prst="rect">
            <a:avLst/>
          </a:prstGeom>
        </p:spPr>
      </p:pic>
      <p:sp>
        <p:nvSpPr>
          <p:cNvPr id="14" name="Tekstvak 13">
            <a:extLst>
              <a:ext uri="{FF2B5EF4-FFF2-40B4-BE49-F238E27FC236}">
                <a16:creationId xmlns:a16="http://schemas.microsoft.com/office/drawing/2014/main" id="{232046D5-4779-488A-AEFF-291E729ADF24}"/>
              </a:ext>
            </a:extLst>
          </p:cNvPr>
          <p:cNvSpPr txBox="1"/>
          <p:nvPr userDrawn="1"/>
        </p:nvSpPr>
        <p:spPr>
          <a:xfrm>
            <a:off x="80865" y="6463004"/>
            <a:ext cx="532710" cy="338554"/>
          </a:xfrm>
          <a:prstGeom prst="rect">
            <a:avLst/>
          </a:prstGeom>
          <a:noFill/>
        </p:spPr>
        <p:txBody>
          <a:bodyPr wrap="none" rtlCol="0">
            <a:spAutoFit/>
          </a:bodyPr>
          <a:lstStyle/>
          <a:p>
            <a:fld id="{3F6AFC53-CDA0-4B5D-99FE-24866B305272}" type="slidenum">
              <a:rPr lang="nl-NL" sz="1600" smtClean="0">
                <a:solidFill>
                  <a:schemeClr val="bg1"/>
                </a:solidFill>
              </a:rPr>
              <a:t>‹nr.›</a:t>
            </a:fld>
            <a:endParaRPr lang="nl-NL"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61" r:id="rId6"/>
    <p:sldLayoutId id="2147483762" r:id="rId7"/>
    <p:sldLayoutId id="2147483764" r:id="rId8"/>
    <p:sldLayoutId id="2147483765" r:id="rId9"/>
    <p:sldLayoutId id="2147483767" r:id="rId10"/>
    <p:sldLayoutId id="2147483770" r:id="rId11"/>
    <p:sldLayoutId id="2147483769" r:id="rId12"/>
    <p:sldLayoutId id="2147483771" r:id="rId13"/>
  </p:sldLayoutIdLst>
  <p:hf hdr="0" ftr="0" dt="0"/>
  <p:txStyles>
    <p:titleStyle>
      <a:lvl1pPr algn="l" defTabSz="912813" rtl="0" eaLnBrk="1" fontAlgn="base" hangingPunct="1">
        <a:lnSpc>
          <a:spcPct val="90000"/>
        </a:lnSpc>
        <a:spcBef>
          <a:spcPct val="0"/>
        </a:spcBef>
        <a:spcAft>
          <a:spcPct val="0"/>
        </a:spcAft>
        <a:defRPr lang="nl-NL" altLang="en-US" sz="3200" b="1" kern="1200" dirty="0">
          <a:solidFill>
            <a:srgbClr val="004388"/>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5" r:id="rId1"/>
    <p:sldLayoutId id="2147483752" r:id="rId2"/>
  </p:sldLayoutIdLst>
  <p:hf hdr="0" ftr="0" dt="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gemeentelijkgeoberaad.pleio.n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mailto:GGB@VNG.N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svb-bgt.nl/nieuws/eerste-gemeenschappelijke-regionale-bijeenkomst-gehouden/" TargetMode="External"/><Relationship Id="rId2" Type="http://schemas.openxmlformats.org/officeDocument/2006/relationships/hyperlink" Target="https://www.svb-bgt.nl/nieuws/bravo-portaal-upgrade-afgerond/" TargetMode="External"/><Relationship Id="rId1" Type="http://schemas.openxmlformats.org/officeDocument/2006/relationships/slideLayout" Target="../slideLayouts/slideLayout2.xml"/><Relationship Id="rId6" Type="http://schemas.openxmlformats.org/officeDocument/2006/relationships/hyperlink" Target="https://imsva91-ctp.trendmicro.com/wis/clicktime/v1/query?url=https%3a%2f%2fwww.svb%2dbgt.nl%2fnieuws%2foproep%2ddoe%2dmee%2daan%2dde%2devaluatie%2dobjectenhandboek%2dbgt%2f&amp;umid=82BA4C08-C5E7-0F05-A8B2-6BD1E54DBBE2&amp;auth=79e87cd2fa712bafc2e71c51fbe6a847c0332010-41d542efbd914fbbd52f82b60beb16951e3d1f84" TargetMode="External"/><Relationship Id="rId5" Type="http://schemas.openxmlformats.org/officeDocument/2006/relationships/hyperlink" Target="https://imsva91-ctp.trendmicro.com/wis/clicktime/v1/query?url=https%3a%2f%2fwww.svb%2dbgt.nl%2fwp%2dcontent%2fuploads%2f2020%2f06%2f20200616%2dimplementatieplan%2dversie%2d1.0%2d1.pdf&amp;umid=82BA4C08-C5E7-0F05-A8B2-6BD1E54DBBE2&amp;auth=79e87cd2fa712bafc2e71c51fbe6a847c0332010-2e5793690fe03e1397bf784345ae46c311564d20" TargetMode="External"/><Relationship Id="rId4" Type="http://schemas.openxmlformats.org/officeDocument/2006/relationships/hyperlink" Target="https://www.svb-bgt.nl/wp-content/uploads/2021/04/202103-Monitor-IMGeo-2.2.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secretariaat@svb-bgt.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C718225B-A166-4357-9446-453AD72B6F0F}"/>
              </a:ext>
            </a:extLst>
          </p:cNvPr>
          <p:cNvGrpSpPr/>
          <p:nvPr/>
        </p:nvGrpSpPr>
        <p:grpSpPr>
          <a:xfrm>
            <a:off x="7652242" y="1168399"/>
            <a:ext cx="4465785" cy="5282735"/>
            <a:chOff x="7454971" y="1168399"/>
            <a:chExt cx="4465785" cy="5282735"/>
          </a:xfrm>
        </p:grpSpPr>
        <p:pic>
          <p:nvPicPr>
            <p:cNvPr id="4" name="Afbeelding 3">
              <a:extLst>
                <a:ext uri="{FF2B5EF4-FFF2-40B4-BE49-F238E27FC236}">
                  <a16:creationId xmlns:a16="http://schemas.microsoft.com/office/drawing/2014/main" id="{AC4E2FA0-083F-4C72-B053-2125B59861BF}"/>
                </a:ext>
              </a:extLst>
            </p:cNvPr>
            <p:cNvPicPr>
              <a:picLocks noChangeAspect="1"/>
            </p:cNvPicPr>
            <p:nvPr/>
          </p:nvPicPr>
          <p:blipFill>
            <a:blip r:embed="rId3"/>
            <a:stretch>
              <a:fillRect/>
            </a:stretch>
          </p:blipFill>
          <p:spPr>
            <a:xfrm>
              <a:off x="7454971" y="1168400"/>
              <a:ext cx="4465785" cy="5282734"/>
            </a:xfrm>
            <a:prstGeom prst="rect">
              <a:avLst/>
            </a:prstGeom>
          </p:spPr>
        </p:pic>
        <p:sp>
          <p:nvSpPr>
            <p:cNvPr id="5" name="Rechthoek 4">
              <a:extLst>
                <a:ext uri="{FF2B5EF4-FFF2-40B4-BE49-F238E27FC236}">
                  <a16:creationId xmlns:a16="http://schemas.microsoft.com/office/drawing/2014/main" id="{9B50C935-0C86-4A4B-BD8A-8C3B704A5593}"/>
                </a:ext>
              </a:extLst>
            </p:cNvPr>
            <p:cNvSpPr/>
            <p:nvPr/>
          </p:nvSpPr>
          <p:spPr>
            <a:xfrm>
              <a:off x="11478934" y="1168399"/>
              <a:ext cx="441821" cy="528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2EEDFCE9-9753-4287-938F-7CA21FBD68C3}"/>
              </a:ext>
            </a:extLst>
          </p:cNvPr>
          <p:cNvSpPr>
            <a:spLocks noGrp="1"/>
          </p:cNvSpPr>
          <p:nvPr>
            <p:ph type="ctrTitle"/>
          </p:nvPr>
        </p:nvSpPr>
        <p:spPr>
          <a:xfrm>
            <a:off x="1082352" y="1741272"/>
            <a:ext cx="6469224" cy="1518802"/>
          </a:xfrm>
        </p:spPr>
        <p:txBody>
          <a:bodyPr/>
          <a:lstStyle/>
          <a:p>
            <a:pPr algn="ctr"/>
            <a:r>
              <a:rPr lang="nl-NL" dirty="0">
                <a:solidFill>
                  <a:schemeClr val="bg2"/>
                </a:solidFill>
              </a:rPr>
              <a:t>1e regionale bijeenkomst</a:t>
            </a:r>
            <a:br>
              <a:rPr lang="nl-NL" dirty="0">
                <a:solidFill>
                  <a:schemeClr val="bg2"/>
                </a:solidFill>
              </a:rPr>
            </a:br>
            <a:r>
              <a:rPr lang="nl-NL" dirty="0">
                <a:solidFill>
                  <a:schemeClr val="bg2"/>
                </a:solidFill>
              </a:rPr>
              <a:t>Geo-informatie </a:t>
            </a:r>
            <a:br>
              <a:rPr lang="nl-NL" dirty="0">
                <a:solidFill>
                  <a:schemeClr val="bg2"/>
                </a:solidFill>
              </a:rPr>
            </a:br>
            <a:r>
              <a:rPr lang="nl-NL" dirty="0">
                <a:solidFill>
                  <a:schemeClr val="bg2"/>
                </a:solidFill>
              </a:rPr>
              <a:t>Noord-Holland-Noord</a:t>
            </a:r>
          </a:p>
        </p:txBody>
      </p:sp>
      <p:sp>
        <p:nvSpPr>
          <p:cNvPr id="3" name="Ondertitel 2">
            <a:extLst>
              <a:ext uri="{FF2B5EF4-FFF2-40B4-BE49-F238E27FC236}">
                <a16:creationId xmlns:a16="http://schemas.microsoft.com/office/drawing/2014/main" id="{16E88304-4739-4151-9022-3D6B57E8884C}"/>
              </a:ext>
            </a:extLst>
          </p:cNvPr>
          <p:cNvSpPr>
            <a:spLocks noGrp="1"/>
          </p:cNvSpPr>
          <p:nvPr>
            <p:ph type="subTitle" idx="1"/>
          </p:nvPr>
        </p:nvSpPr>
        <p:spPr>
          <a:xfrm>
            <a:off x="713065" y="4499940"/>
            <a:ext cx="7155808" cy="1951194"/>
          </a:xfrm>
        </p:spPr>
        <p:txBody>
          <a:bodyPr/>
          <a:lstStyle/>
          <a:p>
            <a:r>
              <a:rPr lang="nl-NL" dirty="0"/>
              <a:t>8 juli 2021</a:t>
            </a:r>
          </a:p>
          <a:p>
            <a:endParaRPr lang="nl-NL" dirty="0"/>
          </a:p>
          <a:p>
            <a:r>
              <a:rPr lang="nl-NL" sz="2000" dirty="0"/>
              <a:t>Kier van Gijssel 	regionaal contactpersoon BGT</a:t>
            </a:r>
          </a:p>
          <a:p>
            <a:r>
              <a:rPr lang="nl-NL" sz="2000" dirty="0"/>
              <a:t>Herman Jan Frieling 	coördinator GGB</a:t>
            </a:r>
          </a:p>
          <a:p>
            <a:r>
              <a:rPr lang="nl-NL" sz="2000" dirty="0"/>
              <a:t>Wim Looijen 		vertegenwoordiger VNG-R</a:t>
            </a:r>
          </a:p>
        </p:txBody>
      </p:sp>
    </p:spTree>
    <p:extLst>
      <p:ext uri="{BB962C8B-B14F-4D97-AF65-F5344CB8AC3E}">
        <p14:creationId xmlns:p14="http://schemas.microsoft.com/office/powerpoint/2010/main" val="25882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a:xfrm>
            <a:off x="1080000" y="277567"/>
            <a:ext cx="10033200" cy="720000"/>
          </a:xfrm>
        </p:spPr>
        <p:txBody>
          <a:bodyPr>
            <a:normAutofit/>
          </a:bodyPr>
          <a:lstStyle/>
          <a:p>
            <a:r>
              <a:rPr lang="nl-NL" sz="3200" b="1" dirty="0"/>
              <a:t>Regio indeling</a:t>
            </a:r>
          </a:p>
        </p:txBody>
      </p:sp>
      <p:sp>
        <p:nvSpPr>
          <p:cNvPr id="5" name="Stroomdiagram: Proces 4">
            <a:extLst>
              <a:ext uri="{FF2B5EF4-FFF2-40B4-BE49-F238E27FC236}">
                <a16:creationId xmlns:a16="http://schemas.microsoft.com/office/drawing/2014/main" id="{F75E8252-83EE-4E67-95B7-561A52FE8DB5}"/>
              </a:ext>
            </a:extLst>
          </p:cNvPr>
          <p:cNvSpPr/>
          <p:nvPr/>
        </p:nvSpPr>
        <p:spPr>
          <a:xfrm>
            <a:off x="1185856" y="862789"/>
            <a:ext cx="288000" cy="144000"/>
          </a:xfrm>
          <a:prstGeom prst="flowChartProcess">
            <a:avLst/>
          </a:prstGeom>
          <a:solidFill>
            <a:srgbClr val="3CBF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troomdiagram: Proces 5">
            <a:extLst>
              <a:ext uri="{FF2B5EF4-FFF2-40B4-BE49-F238E27FC236}">
                <a16:creationId xmlns:a16="http://schemas.microsoft.com/office/drawing/2014/main" id="{1218DA44-228A-4E48-9B30-01ED9C3BCFA2}"/>
              </a:ext>
            </a:extLst>
          </p:cNvPr>
          <p:cNvSpPr/>
          <p:nvPr/>
        </p:nvSpPr>
        <p:spPr>
          <a:xfrm>
            <a:off x="1185856" y="1089589"/>
            <a:ext cx="288000" cy="144000"/>
          </a:xfrm>
          <a:prstGeom prst="flowChartProcess">
            <a:avLst/>
          </a:prstGeom>
          <a:solidFill>
            <a:srgbClr val="90EC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Stroomdiagram: Proces 6">
            <a:extLst>
              <a:ext uri="{FF2B5EF4-FFF2-40B4-BE49-F238E27FC236}">
                <a16:creationId xmlns:a16="http://schemas.microsoft.com/office/drawing/2014/main" id="{8B530A68-B1FA-4827-92FF-03B57EBA095E}"/>
              </a:ext>
            </a:extLst>
          </p:cNvPr>
          <p:cNvSpPr/>
          <p:nvPr/>
        </p:nvSpPr>
        <p:spPr>
          <a:xfrm>
            <a:off x="1185856" y="1316389"/>
            <a:ext cx="288000" cy="144000"/>
          </a:xfrm>
          <a:prstGeom prst="flowChartProcess">
            <a:avLst/>
          </a:prstGeom>
          <a:solidFill>
            <a:srgbClr val="ECE9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Stroomdiagram: Proces 7">
            <a:extLst>
              <a:ext uri="{FF2B5EF4-FFF2-40B4-BE49-F238E27FC236}">
                <a16:creationId xmlns:a16="http://schemas.microsoft.com/office/drawing/2014/main" id="{74A91BE9-212F-41C3-A6ED-2E03AC5C39FE}"/>
              </a:ext>
            </a:extLst>
          </p:cNvPr>
          <p:cNvSpPr/>
          <p:nvPr/>
        </p:nvSpPr>
        <p:spPr>
          <a:xfrm>
            <a:off x="1185856" y="1543189"/>
            <a:ext cx="288000" cy="144000"/>
          </a:xfrm>
          <a:prstGeom prst="flowChartProcess">
            <a:avLst/>
          </a:prstGeom>
          <a:solidFill>
            <a:srgbClr val="73C9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Stroomdiagram: Proces 8">
            <a:extLst>
              <a:ext uri="{FF2B5EF4-FFF2-40B4-BE49-F238E27FC236}">
                <a16:creationId xmlns:a16="http://schemas.microsoft.com/office/drawing/2014/main" id="{B180B2CD-FD02-4189-956C-3E6878773847}"/>
              </a:ext>
            </a:extLst>
          </p:cNvPr>
          <p:cNvSpPr/>
          <p:nvPr/>
        </p:nvSpPr>
        <p:spPr>
          <a:xfrm>
            <a:off x="1185856" y="1769989"/>
            <a:ext cx="288000" cy="144000"/>
          </a:xfrm>
          <a:prstGeom prst="flowChartProcess">
            <a:avLst/>
          </a:prstGeom>
          <a:solidFill>
            <a:srgbClr val="367A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Stroomdiagram: Proces 9">
            <a:extLst>
              <a:ext uri="{FF2B5EF4-FFF2-40B4-BE49-F238E27FC236}">
                <a16:creationId xmlns:a16="http://schemas.microsoft.com/office/drawing/2014/main" id="{1CE3982E-65B0-448C-BF7A-FD90C557E27A}"/>
              </a:ext>
            </a:extLst>
          </p:cNvPr>
          <p:cNvSpPr/>
          <p:nvPr/>
        </p:nvSpPr>
        <p:spPr>
          <a:xfrm>
            <a:off x="1185856" y="1996789"/>
            <a:ext cx="288000" cy="144000"/>
          </a:xfrm>
          <a:prstGeom prst="flowChartProcess">
            <a:avLst/>
          </a:prstGeom>
          <a:solidFill>
            <a:srgbClr val="F1C0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Stroomdiagram: Proces 10">
            <a:extLst>
              <a:ext uri="{FF2B5EF4-FFF2-40B4-BE49-F238E27FC236}">
                <a16:creationId xmlns:a16="http://schemas.microsoft.com/office/drawing/2014/main" id="{4479C5B7-AE5F-4C8B-A36D-07D457461738}"/>
              </a:ext>
            </a:extLst>
          </p:cNvPr>
          <p:cNvSpPr/>
          <p:nvPr/>
        </p:nvSpPr>
        <p:spPr>
          <a:xfrm>
            <a:off x="1185856" y="2223589"/>
            <a:ext cx="288000" cy="144000"/>
          </a:xfrm>
          <a:prstGeom prst="flowChartProcess">
            <a:avLst/>
          </a:prstGeom>
          <a:solidFill>
            <a:srgbClr val="EE3E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troomdiagram: Proces 11">
            <a:extLst>
              <a:ext uri="{FF2B5EF4-FFF2-40B4-BE49-F238E27FC236}">
                <a16:creationId xmlns:a16="http://schemas.microsoft.com/office/drawing/2014/main" id="{9DFF4F0E-EDF0-4F58-B14F-E132AEF37DE2}"/>
              </a:ext>
            </a:extLst>
          </p:cNvPr>
          <p:cNvSpPr/>
          <p:nvPr/>
        </p:nvSpPr>
        <p:spPr>
          <a:xfrm>
            <a:off x="1185856" y="2450389"/>
            <a:ext cx="288000" cy="144000"/>
          </a:xfrm>
          <a:prstGeom prst="flowChartProcess">
            <a:avLst/>
          </a:prstGeom>
          <a:solidFill>
            <a:srgbClr val="A165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Stroomdiagram: Proces 12">
            <a:extLst>
              <a:ext uri="{FF2B5EF4-FFF2-40B4-BE49-F238E27FC236}">
                <a16:creationId xmlns:a16="http://schemas.microsoft.com/office/drawing/2014/main" id="{0FA889BB-EC15-4F89-9DC3-C119C55AEB51}"/>
              </a:ext>
            </a:extLst>
          </p:cNvPr>
          <p:cNvSpPr/>
          <p:nvPr/>
        </p:nvSpPr>
        <p:spPr>
          <a:xfrm>
            <a:off x="1185856" y="2677189"/>
            <a:ext cx="288000" cy="144000"/>
          </a:xfrm>
          <a:prstGeom prst="flowChartProcess">
            <a:avLst/>
          </a:prstGeom>
          <a:solidFill>
            <a:srgbClr val="17BA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Stroomdiagram: Proces 13">
            <a:extLst>
              <a:ext uri="{FF2B5EF4-FFF2-40B4-BE49-F238E27FC236}">
                <a16:creationId xmlns:a16="http://schemas.microsoft.com/office/drawing/2014/main" id="{C8EAFD87-504F-4A2D-A9DD-BB19DF5F047E}"/>
              </a:ext>
            </a:extLst>
          </p:cNvPr>
          <p:cNvSpPr/>
          <p:nvPr/>
        </p:nvSpPr>
        <p:spPr>
          <a:xfrm>
            <a:off x="1185856" y="2903989"/>
            <a:ext cx="288000" cy="144000"/>
          </a:xfrm>
          <a:prstGeom prst="flowChartProcess">
            <a:avLst/>
          </a:prstGeom>
          <a:solidFill>
            <a:srgbClr val="C0DC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Stroomdiagram: Proces 14">
            <a:extLst>
              <a:ext uri="{FF2B5EF4-FFF2-40B4-BE49-F238E27FC236}">
                <a16:creationId xmlns:a16="http://schemas.microsoft.com/office/drawing/2014/main" id="{81F7B88E-AF40-45FC-8103-1EC817DCE899}"/>
              </a:ext>
            </a:extLst>
          </p:cNvPr>
          <p:cNvSpPr/>
          <p:nvPr/>
        </p:nvSpPr>
        <p:spPr>
          <a:xfrm>
            <a:off x="1185856" y="3130789"/>
            <a:ext cx="288000" cy="144000"/>
          </a:xfrm>
          <a:prstGeom prst="flowChartProcess">
            <a:avLst/>
          </a:prstGeom>
          <a:solidFill>
            <a:srgbClr val="FAE228">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Stroomdiagram: Proces 15">
            <a:extLst>
              <a:ext uri="{FF2B5EF4-FFF2-40B4-BE49-F238E27FC236}">
                <a16:creationId xmlns:a16="http://schemas.microsoft.com/office/drawing/2014/main" id="{1E06CCD9-20A8-4972-93DE-A5E14670E324}"/>
              </a:ext>
            </a:extLst>
          </p:cNvPr>
          <p:cNvSpPr/>
          <p:nvPr/>
        </p:nvSpPr>
        <p:spPr>
          <a:xfrm>
            <a:off x="1185856" y="3374367"/>
            <a:ext cx="288000" cy="144000"/>
          </a:xfrm>
          <a:prstGeom prst="flowChartProcess">
            <a:avLst/>
          </a:prstGeom>
          <a:solidFill>
            <a:srgbClr val="F024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Stroomdiagram: Proces 16">
            <a:extLst>
              <a:ext uri="{FF2B5EF4-FFF2-40B4-BE49-F238E27FC236}">
                <a16:creationId xmlns:a16="http://schemas.microsoft.com/office/drawing/2014/main" id="{3325F723-1FB8-40D4-819E-383B83EFB10A}"/>
              </a:ext>
            </a:extLst>
          </p:cNvPr>
          <p:cNvSpPr/>
          <p:nvPr/>
        </p:nvSpPr>
        <p:spPr>
          <a:xfrm>
            <a:off x="1185856" y="3635020"/>
            <a:ext cx="288000" cy="144000"/>
          </a:xfrm>
          <a:prstGeom prst="flowChartProcess">
            <a:avLst/>
          </a:prstGeom>
          <a:solidFill>
            <a:srgbClr val="CD181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Stroomdiagram: Proces 17">
            <a:extLst>
              <a:ext uri="{FF2B5EF4-FFF2-40B4-BE49-F238E27FC236}">
                <a16:creationId xmlns:a16="http://schemas.microsoft.com/office/drawing/2014/main" id="{C0416B04-8AA3-4F2F-92A9-17B1827CE80F}"/>
              </a:ext>
            </a:extLst>
          </p:cNvPr>
          <p:cNvSpPr/>
          <p:nvPr/>
        </p:nvSpPr>
        <p:spPr>
          <a:xfrm>
            <a:off x="1185856" y="3861820"/>
            <a:ext cx="288000" cy="144000"/>
          </a:xfrm>
          <a:prstGeom prst="flowChartProcess">
            <a:avLst/>
          </a:prstGeom>
          <a:solidFill>
            <a:srgbClr val="9DE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Stroomdiagram: Proces 18">
            <a:extLst>
              <a:ext uri="{FF2B5EF4-FFF2-40B4-BE49-F238E27FC236}">
                <a16:creationId xmlns:a16="http://schemas.microsoft.com/office/drawing/2014/main" id="{4F882855-691D-4DBB-9BC0-7235EEEC113C}"/>
              </a:ext>
            </a:extLst>
          </p:cNvPr>
          <p:cNvSpPr/>
          <p:nvPr/>
        </p:nvSpPr>
        <p:spPr>
          <a:xfrm>
            <a:off x="1185856" y="4088620"/>
            <a:ext cx="288000" cy="144000"/>
          </a:xfrm>
          <a:prstGeom prst="flowChartProcess">
            <a:avLst/>
          </a:prstGeom>
          <a:solidFill>
            <a:srgbClr val="E773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Stroomdiagram: Proces 19">
            <a:extLst>
              <a:ext uri="{FF2B5EF4-FFF2-40B4-BE49-F238E27FC236}">
                <a16:creationId xmlns:a16="http://schemas.microsoft.com/office/drawing/2014/main" id="{24F5AE83-02A3-4265-94C5-9ACEFE02484B}"/>
              </a:ext>
            </a:extLst>
          </p:cNvPr>
          <p:cNvSpPr/>
          <p:nvPr/>
        </p:nvSpPr>
        <p:spPr>
          <a:xfrm>
            <a:off x="1185856" y="4315420"/>
            <a:ext cx="288000" cy="144000"/>
          </a:xfrm>
          <a:prstGeom prst="flowChartProcess">
            <a:avLst/>
          </a:prstGeom>
          <a:solidFill>
            <a:srgbClr val="E0AE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Stroomdiagram: Proces 20">
            <a:extLst>
              <a:ext uri="{FF2B5EF4-FFF2-40B4-BE49-F238E27FC236}">
                <a16:creationId xmlns:a16="http://schemas.microsoft.com/office/drawing/2014/main" id="{D0A4BD63-8B33-4221-A83B-47D1F59BF424}"/>
              </a:ext>
            </a:extLst>
          </p:cNvPr>
          <p:cNvSpPr/>
          <p:nvPr/>
        </p:nvSpPr>
        <p:spPr>
          <a:xfrm>
            <a:off x="1185856" y="4542220"/>
            <a:ext cx="288000" cy="144000"/>
          </a:xfrm>
          <a:prstGeom prst="flowChartProcess">
            <a:avLst/>
          </a:prstGeom>
          <a:solidFill>
            <a:srgbClr val="1FA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Stroomdiagram: Proces 21">
            <a:extLst>
              <a:ext uri="{FF2B5EF4-FFF2-40B4-BE49-F238E27FC236}">
                <a16:creationId xmlns:a16="http://schemas.microsoft.com/office/drawing/2014/main" id="{EE57A3A5-7CB5-40C8-AB69-A06AE77BE3A9}"/>
              </a:ext>
            </a:extLst>
          </p:cNvPr>
          <p:cNvSpPr/>
          <p:nvPr/>
        </p:nvSpPr>
        <p:spPr>
          <a:xfrm>
            <a:off x="1185856" y="4769020"/>
            <a:ext cx="288000" cy="144000"/>
          </a:xfrm>
          <a:prstGeom prst="flowChartProcess">
            <a:avLst/>
          </a:prstGeom>
          <a:solidFill>
            <a:srgbClr val="1FFFE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Stroomdiagram: Proces 22">
            <a:extLst>
              <a:ext uri="{FF2B5EF4-FFF2-40B4-BE49-F238E27FC236}">
                <a16:creationId xmlns:a16="http://schemas.microsoft.com/office/drawing/2014/main" id="{19E2AD26-FB10-498C-B06D-272B1FCFBDB6}"/>
              </a:ext>
            </a:extLst>
          </p:cNvPr>
          <p:cNvSpPr/>
          <p:nvPr/>
        </p:nvSpPr>
        <p:spPr>
          <a:xfrm>
            <a:off x="1185856" y="4995820"/>
            <a:ext cx="288000" cy="144000"/>
          </a:xfrm>
          <a:prstGeom prst="flowChartProcess">
            <a:avLst/>
          </a:prstGeom>
          <a:solidFill>
            <a:srgbClr val="763F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Stroomdiagram: Proces 23">
            <a:extLst>
              <a:ext uri="{FF2B5EF4-FFF2-40B4-BE49-F238E27FC236}">
                <a16:creationId xmlns:a16="http://schemas.microsoft.com/office/drawing/2014/main" id="{7F17EBB0-BBF4-4BE8-AC9A-69ED2D2DD7D5}"/>
              </a:ext>
            </a:extLst>
          </p:cNvPr>
          <p:cNvSpPr/>
          <p:nvPr/>
        </p:nvSpPr>
        <p:spPr>
          <a:xfrm>
            <a:off x="1185856" y="5222620"/>
            <a:ext cx="288000" cy="144000"/>
          </a:xfrm>
          <a:prstGeom prst="flowChartProcess">
            <a:avLst/>
          </a:prstGeom>
          <a:solidFill>
            <a:srgbClr val="C144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Stroomdiagram: Proces 24">
            <a:extLst>
              <a:ext uri="{FF2B5EF4-FFF2-40B4-BE49-F238E27FC236}">
                <a16:creationId xmlns:a16="http://schemas.microsoft.com/office/drawing/2014/main" id="{77CA5BDA-63CD-49B1-BD9C-1A535D74C034}"/>
              </a:ext>
            </a:extLst>
          </p:cNvPr>
          <p:cNvSpPr/>
          <p:nvPr/>
        </p:nvSpPr>
        <p:spPr>
          <a:xfrm>
            <a:off x="1185856" y="5449420"/>
            <a:ext cx="288000" cy="144000"/>
          </a:xfrm>
          <a:prstGeom prst="flowChartProcess">
            <a:avLst/>
          </a:prstGeom>
          <a:solidFill>
            <a:srgbClr val="EFF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Stroomdiagram: Proces 25">
            <a:extLst>
              <a:ext uri="{FF2B5EF4-FFF2-40B4-BE49-F238E27FC236}">
                <a16:creationId xmlns:a16="http://schemas.microsoft.com/office/drawing/2014/main" id="{A382E5DA-B981-43A0-811A-E75318856464}"/>
              </a:ext>
            </a:extLst>
          </p:cNvPr>
          <p:cNvSpPr/>
          <p:nvPr/>
        </p:nvSpPr>
        <p:spPr>
          <a:xfrm>
            <a:off x="1185856" y="5676220"/>
            <a:ext cx="288000" cy="144000"/>
          </a:xfrm>
          <a:prstGeom prst="flowChartProcess">
            <a:avLst/>
          </a:prstGeom>
          <a:solidFill>
            <a:srgbClr val="70EB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Stroomdiagram: Proces 26">
            <a:extLst>
              <a:ext uri="{FF2B5EF4-FFF2-40B4-BE49-F238E27FC236}">
                <a16:creationId xmlns:a16="http://schemas.microsoft.com/office/drawing/2014/main" id="{ACAC04B3-3404-4C1E-8DE9-B9E0AA4D1CBF}"/>
              </a:ext>
            </a:extLst>
          </p:cNvPr>
          <p:cNvSpPr/>
          <p:nvPr/>
        </p:nvSpPr>
        <p:spPr>
          <a:xfrm>
            <a:off x="1185856" y="5903020"/>
            <a:ext cx="288000" cy="144000"/>
          </a:xfrm>
          <a:prstGeom prst="flowChartProcess">
            <a:avLst/>
          </a:prstGeom>
          <a:solidFill>
            <a:srgbClr val="7885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Stroomdiagram: Proces 27">
            <a:extLst>
              <a:ext uri="{FF2B5EF4-FFF2-40B4-BE49-F238E27FC236}">
                <a16:creationId xmlns:a16="http://schemas.microsoft.com/office/drawing/2014/main" id="{6149BDB6-0B9A-49E9-BC56-13CAC08EEF59}"/>
              </a:ext>
            </a:extLst>
          </p:cNvPr>
          <p:cNvSpPr/>
          <p:nvPr/>
        </p:nvSpPr>
        <p:spPr>
          <a:xfrm>
            <a:off x="1185856" y="6129820"/>
            <a:ext cx="288000" cy="144000"/>
          </a:xfrm>
          <a:prstGeom prst="flowChartProcess">
            <a:avLst/>
          </a:prstGeom>
          <a:solidFill>
            <a:srgbClr val="CA45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9" name="Afbeelding 28">
            <a:extLst>
              <a:ext uri="{FF2B5EF4-FFF2-40B4-BE49-F238E27FC236}">
                <a16:creationId xmlns:a16="http://schemas.microsoft.com/office/drawing/2014/main" id="{CDB91174-DDBB-4360-BD50-3AAC4C5CCB9D}"/>
              </a:ext>
            </a:extLst>
          </p:cNvPr>
          <p:cNvPicPr>
            <a:picLocks noChangeAspect="1"/>
          </p:cNvPicPr>
          <p:nvPr/>
        </p:nvPicPr>
        <p:blipFill rotWithShape="1">
          <a:blip r:embed="rId3"/>
          <a:srcRect l="33028" t="17023" r="28853" b="3975"/>
          <a:stretch/>
        </p:blipFill>
        <p:spPr>
          <a:xfrm>
            <a:off x="4666336" y="277567"/>
            <a:ext cx="5666992" cy="6094910"/>
          </a:xfrm>
          <a:prstGeom prst="rect">
            <a:avLst/>
          </a:prstGeom>
        </p:spPr>
      </p:pic>
      <p:sp>
        <p:nvSpPr>
          <p:cNvPr id="4" name="Ondertitel 2">
            <a:extLst>
              <a:ext uri="{FF2B5EF4-FFF2-40B4-BE49-F238E27FC236}">
                <a16:creationId xmlns:a16="http://schemas.microsoft.com/office/drawing/2014/main" id="{2F04FB3B-6A1E-401A-AB65-678CED9B08E3}"/>
              </a:ext>
            </a:extLst>
          </p:cNvPr>
          <p:cNvSpPr txBox="1">
            <a:spLocks/>
          </p:cNvSpPr>
          <p:nvPr/>
        </p:nvSpPr>
        <p:spPr bwMode="auto">
          <a:xfrm>
            <a:off x="1631370" y="819797"/>
            <a:ext cx="2719340" cy="58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nl-NL" sz="1500" dirty="0"/>
              <a:t>Groningen</a:t>
            </a:r>
          </a:p>
          <a:p>
            <a:pPr marL="0" indent="0">
              <a:lnSpc>
                <a:spcPct val="100000"/>
              </a:lnSpc>
              <a:spcBef>
                <a:spcPts val="0"/>
              </a:spcBef>
              <a:buNone/>
            </a:pPr>
            <a:r>
              <a:rPr lang="nl-NL" sz="1500" dirty="0"/>
              <a:t>Friesland</a:t>
            </a:r>
          </a:p>
          <a:p>
            <a:pPr marL="0" indent="0">
              <a:lnSpc>
                <a:spcPct val="100000"/>
              </a:lnSpc>
              <a:spcBef>
                <a:spcPts val="0"/>
              </a:spcBef>
              <a:buNone/>
            </a:pPr>
            <a:r>
              <a:rPr lang="nl-NL" sz="1500" dirty="0"/>
              <a:t>Drenthe</a:t>
            </a:r>
          </a:p>
          <a:p>
            <a:pPr marL="0" indent="0">
              <a:lnSpc>
                <a:spcPct val="100000"/>
              </a:lnSpc>
              <a:spcBef>
                <a:spcPts val="0"/>
              </a:spcBef>
              <a:buNone/>
            </a:pPr>
            <a:r>
              <a:rPr lang="nl-NL" sz="1500" dirty="0"/>
              <a:t>IJsselland</a:t>
            </a:r>
          </a:p>
          <a:p>
            <a:pPr marL="0" indent="0">
              <a:lnSpc>
                <a:spcPct val="100000"/>
              </a:lnSpc>
              <a:spcBef>
                <a:spcPts val="0"/>
              </a:spcBef>
              <a:buNone/>
            </a:pPr>
            <a:r>
              <a:rPr lang="nl-NL" sz="1500" dirty="0"/>
              <a:t>Flevoland</a:t>
            </a:r>
          </a:p>
          <a:p>
            <a:pPr marL="0" indent="0">
              <a:lnSpc>
                <a:spcPct val="100000"/>
              </a:lnSpc>
              <a:spcBef>
                <a:spcPts val="0"/>
              </a:spcBef>
              <a:buNone/>
            </a:pPr>
            <a:r>
              <a:rPr lang="nl-NL" sz="1500" dirty="0"/>
              <a:t>Twente</a:t>
            </a:r>
          </a:p>
          <a:p>
            <a:pPr marL="0" indent="0">
              <a:lnSpc>
                <a:spcPct val="100000"/>
              </a:lnSpc>
              <a:spcBef>
                <a:spcPts val="0"/>
              </a:spcBef>
              <a:buNone/>
            </a:pPr>
            <a:r>
              <a:rPr lang="nl-NL" sz="1500" dirty="0"/>
              <a:t>Rijn en IJssel</a:t>
            </a:r>
          </a:p>
          <a:p>
            <a:pPr marL="0" indent="0">
              <a:lnSpc>
                <a:spcPct val="100000"/>
              </a:lnSpc>
              <a:spcBef>
                <a:spcPts val="0"/>
              </a:spcBef>
              <a:buNone/>
            </a:pPr>
            <a:r>
              <a:rPr lang="nl-NL" sz="1500" dirty="0"/>
              <a:t>Veluwe</a:t>
            </a:r>
          </a:p>
          <a:p>
            <a:pPr marL="0" indent="0">
              <a:lnSpc>
                <a:spcPct val="100000"/>
              </a:lnSpc>
              <a:spcBef>
                <a:spcPts val="0"/>
              </a:spcBef>
              <a:buNone/>
            </a:pPr>
            <a:r>
              <a:rPr lang="nl-NL" sz="1500" dirty="0"/>
              <a:t>Gelderland-Zuid</a:t>
            </a:r>
          </a:p>
          <a:p>
            <a:pPr marL="0" indent="0">
              <a:lnSpc>
                <a:spcPct val="100000"/>
              </a:lnSpc>
              <a:spcBef>
                <a:spcPts val="0"/>
              </a:spcBef>
              <a:buNone/>
            </a:pPr>
            <a:r>
              <a:rPr lang="nl-NL" sz="1500" dirty="0"/>
              <a:t>Utrecht</a:t>
            </a:r>
          </a:p>
          <a:p>
            <a:pPr marL="0" indent="0">
              <a:lnSpc>
                <a:spcPct val="100000"/>
              </a:lnSpc>
              <a:spcBef>
                <a:spcPts val="0"/>
              </a:spcBef>
              <a:buNone/>
            </a:pPr>
            <a:r>
              <a:rPr lang="nl-NL" sz="1500" dirty="0"/>
              <a:t>Noord-Holland Zuid / ‘t Gooi</a:t>
            </a:r>
          </a:p>
          <a:p>
            <a:pPr marL="0" indent="0">
              <a:lnSpc>
                <a:spcPct val="100000"/>
              </a:lnSpc>
              <a:spcBef>
                <a:spcPts val="0"/>
              </a:spcBef>
              <a:buNone/>
            </a:pPr>
            <a:r>
              <a:rPr lang="nl-NL" sz="1500" dirty="0"/>
              <a:t>Noord-Holland-Noord</a:t>
            </a:r>
          </a:p>
          <a:p>
            <a:pPr marL="0" indent="0">
              <a:lnSpc>
                <a:spcPct val="100000"/>
              </a:lnSpc>
              <a:spcBef>
                <a:spcPts val="0"/>
              </a:spcBef>
              <a:buNone/>
            </a:pPr>
            <a:r>
              <a:rPr lang="nl-NL" sz="1500" dirty="0"/>
              <a:t>Hollands-Midden</a:t>
            </a:r>
          </a:p>
          <a:p>
            <a:pPr marL="0" indent="0">
              <a:lnSpc>
                <a:spcPct val="100000"/>
              </a:lnSpc>
              <a:spcBef>
                <a:spcPts val="0"/>
              </a:spcBef>
              <a:buNone/>
            </a:pPr>
            <a:r>
              <a:rPr lang="nl-NL" sz="1500" dirty="0"/>
              <a:t>Haaglanden</a:t>
            </a:r>
          </a:p>
          <a:p>
            <a:pPr marL="0" indent="0">
              <a:lnSpc>
                <a:spcPct val="100000"/>
              </a:lnSpc>
              <a:spcBef>
                <a:spcPts val="0"/>
              </a:spcBef>
              <a:buNone/>
            </a:pPr>
            <a:r>
              <a:rPr lang="nl-NL" sz="1500" dirty="0"/>
              <a:t>Rotterdam-Rijnmond</a:t>
            </a:r>
          </a:p>
          <a:p>
            <a:pPr marL="0" indent="0">
              <a:lnSpc>
                <a:spcPct val="100000"/>
              </a:lnSpc>
              <a:spcBef>
                <a:spcPts val="0"/>
              </a:spcBef>
              <a:buNone/>
            </a:pPr>
            <a:r>
              <a:rPr lang="nl-NL" sz="1500" dirty="0"/>
              <a:t>Zeeland</a:t>
            </a:r>
          </a:p>
          <a:p>
            <a:pPr marL="0" indent="0">
              <a:lnSpc>
                <a:spcPct val="100000"/>
              </a:lnSpc>
              <a:spcBef>
                <a:spcPts val="0"/>
              </a:spcBef>
              <a:buNone/>
            </a:pPr>
            <a:r>
              <a:rPr lang="nl-NL" sz="1500" dirty="0"/>
              <a:t>Zuid-Holland-Zuid</a:t>
            </a:r>
          </a:p>
          <a:p>
            <a:pPr marL="0" indent="0">
              <a:lnSpc>
                <a:spcPct val="100000"/>
              </a:lnSpc>
              <a:spcBef>
                <a:spcPts val="0"/>
              </a:spcBef>
              <a:buNone/>
            </a:pPr>
            <a:r>
              <a:rPr lang="nl-NL" sz="1500" dirty="0"/>
              <a:t>Brabant-West</a:t>
            </a:r>
          </a:p>
          <a:p>
            <a:pPr marL="0" indent="0">
              <a:lnSpc>
                <a:spcPct val="100000"/>
              </a:lnSpc>
              <a:spcBef>
                <a:spcPts val="0"/>
              </a:spcBef>
              <a:buNone/>
            </a:pPr>
            <a:r>
              <a:rPr lang="nl-NL" sz="1500" dirty="0"/>
              <a:t>Brabant-Noord</a:t>
            </a:r>
          </a:p>
          <a:p>
            <a:pPr marL="0" indent="0">
              <a:lnSpc>
                <a:spcPct val="100000"/>
              </a:lnSpc>
              <a:spcBef>
                <a:spcPts val="0"/>
              </a:spcBef>
              <a:buNone/>
            </a:pPr>
            <a:r>
              <a:rPr lang="nl-NL" sz="1500" dirty="0"/>
              <a:t>Brabant-Midden</a:t>
            </a:r>
          </a:p>
          <a:p>
            <a:pPr marL="0" indent="0">
              <a:lnSpc>
                <a:spcPct val="100000"/>
              </a:lnSpc>
              <a:spcBef>
                <a:spcPts val="0"/>
              </a:spcBef>
              <a:buNone/>
            </a:pPr>
            <a:r>
              <a:rPr lang="nl-NL" sz="1500" dirty="0"/>
              <a:t>Brabant-Zuid</a:t>
            </a:r>
          </a:p>
          <a:p>
            <a:pPr marL="0" indent="0">
              <a:lnSpc>
                <a:spcPct val="100000"/>
              </a:lnSpc>
              <a:spcBef>
                <a:spcPts val="0"/>
              </a:spcBef>
              <a:buNone/>
            </a:pPr>
            <a:r>
              <a:rPr lang="nl-NL" sz="1500" dirty="0"/>
              <a:t>Brabant-Oost</a:t>
            </a:r>
          </a:p>
          <a:p>
            <a:pPr marL="0" indent="0">
              <a:lnSpc>
                <a:spcPct val="100000"/>
              </a:lnSpc>
              <a:spcBef>
                <a:spcPts val="0"/>
              </a:spcBef>
              <a:buNone/>
            </a:pPr>
            <a:r>
              <a:rPr lang="nl-NL" sz="1500" dirty="0"/>
              <a:t>Limburg-Noord</a:t>
            </a:r>
          </a:p>
          <a:p>
            <a:pPr marL="0" indent="0">
              <a:lnSpc>
                <a:spcPct val="100000"/>
              </a:lnSpc>
              <a:spcBef>
                <a:spcPts val="0"/>
              </a:spcBef>
              <a:buNone/>
            </a:pPr>
            <a:r>
              <a:rPr lang="nl-NL" sz="1500" dirty="0"/>
              <a:t>Limburg-Midden-Zuid</a:t>
            </a:r>
          </a:p>
        </p:txBody>
      </p:sp>
    </p:spTree>
    <p:extLst>
      <p:ext uri="{BB962C8B-B14F-4D97-AF65-F5344CB8AC3E}">
        <p14:creationId xmlns:p14="http://schemas.microsoft.com/office/powerpoint/2010/main" val="93266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r>
              <a:rPr lang="nl-NL" sz="3200" b="1" dirty="0"/>
              <a:t>Rolverdeling en werkwijze (GGB / </a:t>
            </a:r>
            <a:r>
              <a:rPr lang="nl-NL" dirty="0"/>
              <a:t>BGT</a:t>
            </a:r>
            <a:r>
              <a:rPr lang="nl-NL" sz="3200" b="1" dirty="0"/>
              <a:t>)</a:t>
            </a:r>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765545" y="1267691"/>
            <a:ext cx="11283020" cy="5033097"/>
          </a:xfrm>
        </p:spPr>
        <p:txBody>
          <a:bodyPr>
            <a:normAutofit/>
          </a:bodyPr>
          <a:lstStyle/>
          <a:p>
            <a:pPr>
              <a:buFont typeface="Wingdings" panose="05000000000000000000" pitchFamily="2" charset="2"/>
              <a:buChar char="Ø"/>
            </a:pPr>
            <a:r>
              <a:rPr lang="nl-NL" dirty="0"/>
              <a:t>Twee à drie bijeenkomsten per jaar</a:t>
            </a:r>
          </a:p>
          <a:p>
            <a:pPr>
              <a:buFont typeface="Wingdings" panose="05000000000000000000" pitchFamily="2" charset="2"/>
              <a:buChar char="Ø"/>
            </a:pPr>
            <a:r>
              <a:rPr lang="nl-NL" dirty="0"/>
              <a:t>Overleg wordt voorgezeten door een medewerker van een deelnemende gemeente</a:t>
            </a:r>
          </a:p>
          <a:p>
            <a:pPr>
              <a:buFont typeface="Wingdings" panose="05000000000000000000" pitchFamily="2" charset="2"/>
              <a:buChar char="Ø"/>
            </a:pPr>
            <a:r>
              <a:rPr lang="nl-NL" dirty="0"/>
              <a:t>Gemeenten leveren inbreng voor bijeenkomsten</a:t>
            </a:r>
          </a:p>
          <a:p>
            <a:pPr>
              <a:buFont typeface="Wingdings" panose="05000000000000000000" pitchFamily="2" charset="2"/>
              <a:buChar char="Ø"/>
            </a:pPr>
            <a:r>
              <a:rPr lang="nl-NL" sz="2400" dirty="0"/>
              <a:t>De voorzitter / trekker stelt i.s.m. vertegenwoordiger VNG-R de agenda op</a:t>
            </a:r>
          </a:p>
          <a:p>
            <a:pPr>
              <a:buFont typeface="Wingdings" panose="05000000000000000000" pitchFamily="2" charset="2"/>
              <a:buChar char="Ø"/>
            </a:pPr>
            <a:r>
              <a:rPr lang="nl-NL" dirty="0"/>
              <a:t>De voorzitter / trekker verstuurt de uitnodiging en agenda</a:t>
            </a:r>
            <a:endParaRPr lang="nl-NL" sz="2400" dirty="0"/>
          </a:p>
          <a:p>
            <a:pPr>
              <a:buFont typeface="Wingdings" panose="05000000000000000000" pitchFamily="2" charset="2"/>
              <a:buChar char="Ø"/>
            </a:pPr>
            <a:r>
              <a:rPr lang="nl-NL" dirty="0"/>
              <a:t>Deelnemers in de regio maken organisatorische afspraken bv. over v</a:t>
            </a:r>
            <a:r>
              <a:rPr lang="nl-NL" sz="2400" dirty="0"/>
              <a:t>erslaglegging</a:t>
            </a:r>
          </a:p>
          <a:p>
            <a:pPr>
              <a:buFont typeface="Wingdings" panose="05000000000000000000" pitchFamily="2" charset="2"/>
              <a:buChar char="Ø"/>
            </a:pPr>
            <a:r>
              <a:rPr lang="nl-NL" dirty="0"/>
              <a:t>VNG-R levert input voor bespreking van landelijke onderwerpen en neemt meestal deel aan de bijeenkomsten</a:t>
            </a:r>
            <a:br>
              <a:rPr lang="nl-NL" sz="2400" dirty="0"/>
            </a:br>
            <a:endParaRPr lang="nl-NL" sz="2400" dirty="0"/>
          </a:p>
          <a:p>
            <a:pPr>
              <a:buFont typeface="Wingdings" panose="05000000000000000000" pitchFamily="2" charset="2"/>
              <a:buChar char="Ø"/>
            </a:pPr>
            <a:endParaRPr lang="nl-NL" dirty="0"/>
          </a:p>
          <a:p>
            <a:pPr>
              <a:buFont typeface="Wingdings" panose="05000000000000000000" pitchFamily="2" charset="2"/>
              <a:buChar char="Ø"/>
            </a:pPr>
            <a:endParaRPr lang="nl-NL" sz="2400" dirty="0"/>
          </a:p>
          <a:p>
            <a:pPr marL="0" indent="0">
              <a:buNone/>
            </a:pPr>
            <a:endParaRPr lang="nl-NL" sz="2400" dirty="0"/>
          </a:p>
        </p:txBody>
      </p:sp>
    </p:spTree>
    <p:extLst>
      <p:ext uri="{BB962C8B-B14F-4D97-AF65-F5344CB8AC3E}">
        <p14:creationId xmlns:p14="http://schemas.microsoft.com/office/powerpoint/2010/main" val="12052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oepsprojecten op pauze – Changemakers Wageningen">
            <a:extLst>
              <a:ext uri="{FF2B5EF4-FFF2-40B4-BE49-F238E27FC236}">
                <a16:creationId xmlns:a16="http://schemas.microsoft.com/office/drawing/2014/main" id="{BB1FE125-88E2-4A36-ABA7-AA69FACE5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35" y="0"/>
            <a:ext cx="5536721" cy="368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09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pPr marL="0" indent="0">
              <a:buNone/>
            </a:pPr>
            <a:r>
              <a:rPr lang="nl-NL" sz="3200" dirty="0"/>
              <a:t>Agenda</a:t>
            </a:r>
          </a:p>
        </p:txBody>
      </p:sp>
      <p:sp>
        <p:nvSpPr>
          <p:cNvPr id="5" name="Tijdelijke aanduiding voor inhoud 2">
            <a:extLst>
              <a:ext uri="{FF2B5EF4-FFF2-40B4-BE49-F238E27FC236}">
                <a16:creationId xmlns:a16="http://schemas.microsoft.com/office/drawing/2014/main" id="{8B955982-3358-4472-9F84-C6C26779D2D0}"/>
              </a:ext>
            </a:extLst>
          </p:cNvPr>
          <p:cNvSpPr txBox="1">
            <a:spLocks/>
          </p:cNvSpPr>
          <p:nvPr/>
        </p:nvSpPr>
        <p:spPr bwMode="auto">
          <a:xfrm>
            <a:off x="578841" y="997567"/>
            <a:ext cx="10880520" cy="503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charset="0"/>
              <a:buAutoNum type="arabicPeriod"/>
            </a:pPr>
            <a:r>
              <a:rPr lang="nl-NL" dirty="0">
                <a:solidFill>
                  <a:schemeClr val="bg1">
                    <a:lumMod val="75000"/>
                  </a:schemeClr>
                </a:solidFill>
              </a:rPr>
              <a:t>Inloop, opening en welkom							9.30</a:t>
            </a:r>
          </a:p>
          <a:p>
            <a:pPr marL="457200" indent="-457200">
              <a:buFont typeface="Arial" charset="0"/>
              <a:buAutoNum type="arabicPeriod"/>
            </a:pPr>
            <a:r>
              <a:rPr lang="nl-NL" dirty="0">
                <a:solidFill>
                  <a:schemeClr val="bg1">
                    <a:lumMod val="75000"/>
                  </a:schemeClr>
                </a:solidFill>
              </a:rPr>
              <a:t>Voorstelrondje									9.33</a:t>
            </a:r>
          </a:p>
          <a:p>
            <a:pPr marL="457200" indent="-457200">
              <a:buFont typeface="Arial" charset="0"/>
              <a:buAutoNum type="arabicPeriod"/>
            </a:pPr>
            <a:r>
              <a:rPr lang="nl-NL" dirty="0">
                <a:solidFill>
                  <a:schemeClr val="bg1">
                    <a:lumMod val="75000"/>
                  </a:schemeClr>
                </a:solidFill>
                <a:latin typeface="Arial" panose="020B0604020202020204" pitchFamily="34" charset="0"/>
                <a:cs typeface="Arial" panose="020B0604020202020204" pitchFamily="34" charset="0"/>
              </a:rPr>
              <a:t>Regio bijeenkomsten								9.55</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Pauze									         10.10 </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Uitvoering regionalisering Geo-informatie in Noord-Holland-Noord       10.20</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Gebruik en stimuleren kennisbank GGB				         10.30</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SOR									         10.35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Pauze									         11.15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Stand van zaken BGT-bijhouding					         11.25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Vervolgbijeenkomsten							         11.45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Rondvraag								         11.50</a:t>
            </a:r>
          </a:p>
          <a:p>
            <a:pPr marL="457200" indent="-457200">
              <a:buFont typeface="Arial" charset="0"/>
              <a:buAutoNum type="arabicPeriod"/>
            </a:pPr>
            <a:r>
              <a:rPr lang="nl-NL" dirty="0">
                <a:latin typeface="Arial" panose="020B0604020202020204" pitchFamily="34" charset="0"/>
                <a:cs typeface="Arial" panose="020B0604020202020204" pitchFamily="34" charset="0"/>
              </a:rPr>
              <a:t>Sluiting									         12.00</a:t>
            </a:r>
          </a:p>
        </p:txBody>
      </p:sp>
    </p:spTree>
    <p:extLst>
      <p:ext uri="{BB962C8B-B14F-4D97-AF65-F5344CB8AC3E}">
        <p14:creationId xmlns:p14="http://schemas.microsoft.com/office/powerpoint/2010/main" val="246892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fontScale="90000"/>
          </a:bodyPr>
          <a:lstStyle/>
          <a:p>
            <a:pPr marL="0" indent="0">
              <a:buNone/>
            </a:pPr>
            <a:r>
              <a:rPr lang="nl-NL" sz="3200" dirty="0"/>
              <a:t>Welke meerwaarde zien jullie in regionalisering?</a:t>
            </a:r>
            <a:br>
              <a:rPr lang="nl-NL" sz="3200" dirty="0"/>
            </a:br>
            <a:r>
              <a:rPr lang="nl-NL" sz="3200" dirty="0"/>
              <a:t>Betreft GGB / </a:t>
            </a:r>
            <a:r>
              <a:rPr lang="nl-NL" dirty="0"/>
              <a:t>BGT</a:t>
            </a:r>
            <a:r>
              <a:rPr lang="nl-NL" sz="3200" dirty="0"/>
              <a:t> en </a:t>
            </a:r>
            <a:r>
              <a:rPr lang="nl-NL" dirty="0"/>
              <a:t>activiteiten</a:t>
            </a:r>
            <a:endParaRPr lang="nl-NL" sz="3200" dirty="0"/>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79700" y="1337753"/>
            <a:ext cx="10033000" cy="5033097"/>
          </a:xfrm>
        </p:spPr>
        <p:txBody>
          <a:bodyPr>
            <a:normAutofit/>
          </a:bodyPr>
          <a:lstStyle/>
          <a:p>
            <a:pPr marL="0" indent="0">
              <a:buNone/>
            </a:pPr>
            <a:r>
              <a:rPr lang="nl-NL" sz="2400" dirty="0"/>
              <a:t>Open vraag in </a:t>
            </a:r>
            <a:r>
              <a:rPr lang="nl-NL" dirty="0" err="1"/>
              <a:t>Mentimeter</a:t>
            </a:r>
            <a:r>
              <a:rPr lang="nl-NL" dirty="0"/>
              <a:t>/</a:t>
            </a:r>
            <a:endParaRPr lang="nl-NL" sz="2400" dirty="0"/>
          </a:p>
        </p:txBody>
      </p:sp>
    </p:spTree>
    <p:extLst>
      <p:ext uri="{BB962C8B-B14F-4D97-AF65-F5344CB8AC3E}">
        <p14:creationId xmlns:p14="http://schemas.microsoft.com/office/powerpoint/2010/main" val="241005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fontScale="90000"/>
          </a:bodyPr>
          <a:lstStyle/>
          <a:p>
            <a:pPr marL="0" indent="0">
              <a:buNone/>
            </a:pPr>
            <a:r>
              <a:rPr lang="nl-NL" sz="3200" dirty="0"/>
              <a:t>Wat gaat goed bij de uitoefening van jullie taken?</a:t>
            </a:r>
            <a:br>
              <a:rPr lang="nl-NL" sz="3200" dirty="0"/>
            </a:br>
            <a:r>
              <a:rPr lang="nl-NL" sz="3200" dirty="0"/>
              <a:t>(</a:t>
            </a:r>
            <a:r>
              <a:rPr lang="nl-NL" dirty="0"/>
              <a:t>Implementatiefase / beheerfase)</a:t>
            </a:r>
            <a:endParaRPr lang="nl-NL" sz="3200" dirty="0"/>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79700" y="1337753"/>
            <a:ext cx="10033000" cy="5033097"/>
          </a:xfrm>
        </p:spPr>
        <p:txBody>
          <a:bodyPr>
            <a:normAutofit/>
          </a:bodyPr>
          <a:lstStyle/>
          <a:p>
            <a:pPr marL="0" indent="0">
              <a:buNone/>
            </a:pPr>
            <a:r>
              <a:rPr lang="nl-NL" sz="2400" dirty="0"/>
              <a:t>Open vraag in </a:t>
            </a:r>
            <a:r>
              <a:rPr lang="nl-NL" dirty="0" err="1"/>
              <a:t>Mentimeter</a:t>
            </a:r>
            <a:r>
              <a:rPr lang="nl-NL" dirty="0"/>
              <a:t>/</a:t>
            </a:r>
            <a:endParaRPr lang="nl-NL" sz="2400" dirty="0"/>
          </a:p>
        </p:txBody>
      </p:sp>
    </p:spTree>
    <p:extLst>
      <p:ext uri="{BB962C8B-B14F-4D97-AF65-F5344CB8AC3E}">
        <p14:creationId xmlns:p14="http://schemas.microsoft.com/office/powerpoint/2010/main" val="125090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pPr marL="0" indent="0">
              <a:buNone/>
            </a:pPr>
            <a:r>
              <a:rPr lang="nl-NL" sz="3200" dirty="0"/>
              <a:t>Wat kan verbeterd worden?</a:t>
            </a:r>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79700" y="1337753"/>
            <a:ext cx="10033000" cy="5033097"/>
          </a:xfrm>
        </p:spPr>
        <p:txBody>
          <a:bodyPr>
            <a:normAutofit/>
          </a:bodyPr>
          <a:lstStyle/>
          <a:p>
            <a:pPr marL="0" indent="0">
              <a:buNone/>
            </a:pPr>
            <a:r>
              <a:rPr lang="nl-NL" sz="2400" dirty="0"/>
              <a:t>Open vraag in </a:t>
            </a:r>
            <a:r>
              <a:rPr lang="nl-NL" dirty="0" err="1"/>
              <a:t>Mentimeter</a:t>
            </a:r>
            <a:r>
              <a:rPr lang="nl-NL" dirty="0"/>
              <a:t>/</a:t>
            </a:r>
            <a:endParaRPr lang="nl-NL" sz="2400" dirty="0"/>
          </a:p>
        </p:txBody>
      </p:sp>
    </p:spTree>
    <p:extLst>
      <p:ext uri="{BB962C8B-B14F-4D97-AF65-F5344CB8AC3E}">
        <p14:creationId xmlns:p14="http://schemas.microsoft.com/office/powerpoint/2010/main" val="1947000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fontScale="90000"/>
          </a:bodyPr>
          <a:lstStyle/>
          <a:p>
            <a:pPr marL="0" indent="0">
              <a:buNone/>
            </a:pPr>
            <a:r>
              <a:rPr lang="nl-NL" sz="3200" dirty="0"/>
              <a:t>Wat verwacht je van het CGGB, secretariaat GGB en je GGB collega’s?</a:t>
            </a:r>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79700" y="1337753"/>
            <a:ext cx="10033000" cy="5033097"/>
          </a:xfrm>
        </p:spPr>
        <p:txBody>
          <a:bodyPr>
            <a:normAutofit/>
          </a:bodyPr>
          <a:lstStyle/>
          <a:p>
            <a:pPr marL="0" indent="0">
              <a:buNone/>
            </a:pPr>
            <a:r>
              <a:rPr lang="nl-NL" sz="2400" dirty="0"/>
              <a:t>Open vraag in </a:t>
            </a:r>
            <a:r>
              <a:rPr lang="nl-NL" dirty="0" err="1"/>
              <a:t>Mentimeter</a:t>
            </a:r>
            <a:r>
              <a:rPr lang="nl-NL" dirty="0"/>
              <a:t>/</a:t>
            </a:r>
            <a:endParaRPr lang="nl-NL" sz="2400" dirty="0"/>
          </a:p>
        </p:txBody>
      </p:sp>
    </p:spTree>
    <p:extLst>
      <p:ext uri="{BB962C8B-B14F-4D97-AF65-F5344CB8AC3E}">
        <p14:creationId xmlns:p14="http://schemas.microsoft.com/office/powerpoint/2010/main" val="271324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pPr marL="0" indent="0">
              <a:buNone/>
            </a:pPr>
            <a:r>
              <a:rPr lang="nl-NL" sz="3200" dirty="0"/>
              <a:t>Wat verwacht je van VNG(-R)?</a:t>
            </a:r>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79700" y="1337753"/>
            <a:ext cx="10033000" cy="5033097"/>
          </a:xfrm>
        </p:spPr>
        <p:txBody>
          <a:bodyPr>
            <a:normAutofit/>
          </a:bodyPr>
          <a:lstStyle/>
          <a:p>
            <a:pPr marL="0" indent="0">
              <a:buNone/>
            </a:pPr>
            <a:r>
              <a:rPr lang="nl-NL" sz="2400" dirty="0"/>
              <a:t>Open vraag in </a:t>
            </a:r>
            <a:r>
              <a:rPr lang="nl-NL" dirty="0" err="1"/>
              <a:t>Mentimeter</a:t>
            </a:r>
            <a:r>
              <a:rPr lang="nl-NL" dirty="0"/>
              <a:t>/</a:t>
            </a:r>
            <a:endParaRPr lang="nl-NL" sz="2400" dirty="0"/>
          </a:p>
        </p:txBody>
      </p:sp>
    </p:spTree>
    <p:extLst>
      <p:ext uri="{BB962C8B-B14F-4D97-AF65-F5344CB8AC3E}">
        <p14:creationId xmlns:p14="http://schemas.microsoft.com/office/powerpoint/2010/main" val="357396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pPr marL="0" indent="0">
              <a:buNone/>
            </a:pPr>
            <a:r>
              <a:rPr lang="nl-NL" sz="3200" dirty="0"/>
              <a:t>Agenda</a:t>
            </a:r>
          </a:p>
        </p:txBody>
      </p:sp>
      <p:sp>
        <p:nvSpPr>
          <p:cNvPr id="5" name="Tijdelijke aanduiding voor inhoud 2">
            <a:extLst>
              <a:ext uri="{FF2B5EF4-FFF2-40B4-BE49-F238E27FC236}">
                <a16:creationId xmlns:a16="http://schemas.microsoft.com/office/drawing/2014/main" id="{97FE3166-1F27-498C-9E18-9982BEE6910C}"/>
              </a:ext>
            </a:extLst>
          </p:cNvPr>
          <p:cNvSpPr txBox="1">
            <a:spLocks/>
          </p:cNvSpPr>
          <p:nvPr/>
        </p:nvSpPr>
        <p:spPr bwMode="auto">
          <a:xfrm>
            <a:off x="578841" y="997567"/>
            <a:ext cx="10880520" cy="503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charset="0"/>
              <a:buAutoNum type="arabicPeriod"/>
            </a:pPr>
            <a:r>
              <a:rPr lang="nl-NL" dirty="0">
                <a:solidFill>
                  <a:schemeClr val="bg1">
                    <a:lumMod val="75000"/>
                  </a:schemeClr>
                </a:solidFill>
              </a:rPr>
              <a:t>Inloop, opening en welkom							9.30</a:t>
            </a:r>
          </a:p>
          <a:p>
            <a:pPr marL="457200" indent="-457200">
              <a:buFont typeface="Arial" charset="0"/>
              <a:buAutoNum type="arabicPeriod"/>
            </a:pPr>
            <a:r>
              <a:rPr lang="nl-NL" dirty="0">
                <a:solidFill>
                  <a:schemeClr val="bg1">
                    <a:lumMod val="75000"/>
                  </a:schemeClr>
                </a:solidFill>
              </a:rPr>
              <a:t>Voorstelrondje									9.33</a:t>
            </a:r>
          </a:p>
          <a:p>
            <a:pPr marL="457200" indent="-457200">
              <a:buFont typeface="Arial" charset="0"/>
              <a:buAutoNum type="arabicPeriod"/>
            </a:pPr>
            <a:r>
              <a:rPr lang="nl-NL" dirty="0">
                <a:solidFill>
                  <a:schemeClr val="bg1">
                    <a:lumMod val="75000"/>
                  </a:schemeClr>
                </a:solidFill>
                <a:latin typeface="Arial" panose="020B0604020202020204" pitchFamily="34" charset="0"/>
                <a:cs typeface="Arial" panose="020B0604020202020204" pitchFamily="34" charset="0"/>
              </a:rPr>
              <a:t>Regio bijeenkomsten								9.55</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Pauze									         10.10 </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Uitvoering regionalisering Geo-informatie in Noord-Holland-Noord       10.20</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Gebruik en stimuleren kennisbank GGB				         10.30</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SOR									         10.35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Pauze									         11.15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Stand van zaken BGT-bijhouding					         11.25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Vervolgbijeenkomsten							         11.45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Rondvraag								         11.50</a:t>
            </a:r>
          </a:p>
          <a:p>
            <a:pPr marL="457200" indent="-457200">
              <a:buFont typeface="Arial" charset="0"/>
              <a:buAutoNum type="arabicPeriod"/>
            </a:pPr>
            <a:r>
              <a:rPr lang="nl-NL" dirty="0">
                <a:latin typeface="Arial" panose="020B0604020202020204" pitchFamily="34" charset="0"/>
                <a:cs typeface="Arial" panose="020B0604020202020204" pitchFamily="34" charset="0"/>
              </a:rPr>
              <a:t>Sluiting									         12.00</a:t>
            </a:r>
          </a:p>
        </p:txBody>
      </p:sp>
    </p:spTree>
    <p:extLst>
      <p:ext uri="{BB962C8B-B14F-4D97-AF65-F5344CB8AC3E}">
        <p14:creationId xmlns:p14="http://schemas.microsoft.com/office/powerpoint/2010/main" val="375822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pPr marL="0" indent="0">
              <a:buNone/>
            </a:pPr>
            <a:r>
              <a:rPr lang="nl-NL" sz="3200" dirty="0"/>
              <a:t>Agenda</a:t>
            </a:r>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578841" y="997567"/>
            <a:ext cx="10880520" cy="5033097"/>
          </a:xfrm>
        </p:spPr>
        <p:txBody>
          <a:bodyPr>
            <a:normAutofit/>
          </a:bodyPr>
          <a:lstStyle/>
          <a:p>
            <a:pPr marL="457200" indent="-457200">
              <a:buAutoNum type="arabicPeriod"/>
            </a:pPr>
            <a:r>
              <a:rPr lang="nl-NL" dirty="0"/>
              <a:t>Inloop, opening en welkom							9.30</a:t>
            </a:r>
          </a:p>
          <a:p>
            <a:pPr marL="457200" indent="-457200">
              <a:buAutoNum type="arabicPeriod"/>
            </a:pPr>
            <a:r>
              <a:rPr lang="nl-NL" dirty="0"/>
              <a:t>Voorstelrondje									9.33</a:t>
            </a:r>
          </a:p>
          <a:p>
            <a:pPr marL="457200" indent="-457200">
              <a:buFont typeface="Arial" charset="0"/>
              <a:buAutoNum type="arabicPeriod"/>
            </a:pPr>
            <a:r>
              <a:rPr lang="nl-NL" dirty="0">
                <a:latin typeface="Arial" panose="020B0604020202020204" pitchFamily="34" charset="0"/>
                <a:cs typeface="Arial" panose="020B0604020202020204" pitchFamily="34" charset="0"/>
              </a:rPr>
              <a:t>Regio-bijeenkomsten								9.55</a:t>
            </a:r>
          </a:p>
          <a:p>
            <a:pPr marL="457200" indent="-457200">
              <a:buFont typeface="Arial" charset="0"/>
              <a:buAutoNum type="arabicPeriod"/>
            </a:pPr>
            <a:r>
              <a:rPr lang="nl-NL" dirty="0">
                <a:effectLst/>
                <a:latin typeface="Arial" panose="020B0604020202020204" pitchFamily="34" charset="0"/>
                <a:ea typeface="Calibri" panose="020F0502020204030204" pitchFamily="34" charset="0"/>
                <a:cs typeface="Arial" panose="020B0604020202020204" pitchFamily="34" charset="0"/>
              </a:rPr>
              <a:t>Pauze									         10.10 </a:t>
            </a:r>
          </a:p>
          <a:p>
            <a:pPr marL="457200" indent="-457200">
              <a:buAutoNum type="arabicPeriod"/>
            </a:pPr>
            <a:r>
              <a:rPr lang="nl-NL" dirty="0">
                <a:effectLst/>
                <a:latin typeface="Arial" panose="020B0604020202020204" pitchFamily="34" charset="0"/>
                <a:ea typeface="Calibri" panose="020F0502020204030204" pitchFamily="34" charset="0"/>
                <a:cs typeface="Arial" panose="020B0604020202020204" pitchFamily="34" charset="0"/>
              </a:rPr>
              <a:t>Uitvoering regionalisering Geo-informatie in Noord-Holland-Noord       10.20</a:t>
            </a:r>
          </a:p>
          <a:p>
            <a:pPr marL="457200" indent="-457200">
              <a:buAutoNum type="arabicPeriod"/>
            </a:pPr>
            <a:r>
              <a:rPr lang="nl-NL" dirty="0">
                <a:latin typeface="Arial" panose="020B0604020202020204" pitchFamily="34" charset="0"/>
                <a:ea typeface="Calibri" panose="020F0502020204030204" pitchFamily="34" charset="0"/>
                <a:cs typeface="Arial" panose="020B0604020202020204" pitchFamily="34" charset="0"/>
              </a:rPr>
              <a:t>Gebruik en stimuleren kennisbank GGB				         10.30</a:t>
            </a:r>
          </a:p>
          <a:p>
            <a:pPr marL="457200" indent="-457200">
              <a:buAutoNum type="arabicPeriod"/>
            </a:pPr>
            <a:r>
              <a:rPr lang="nl-NL" dirty="0">
                <a:latin typeface="Arial" panose="020B0604020202020204" pitchFamily="34" charset="0"/>
                <a:ea typeface="Calibri" panose="020F0502020204030204" pitchFamily="34" charset="0"/>
                <a:cs typeface="Arial" panose="020B0604020202020204" pitchFamily="34" charset="0"/>
              </a:rPr>
              <a:t>SOR									         10.35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Pauze									         11.15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Stand van zaken BGT-bijhouding					         11.25</a:t>
            </a:r>
          </a:p>
          <a:p>
            <a:pPr marL="457200" indent="-457200">
              <a:buAutoNum type="arabicPeriod"/>
            </a:pPr>
            <a:r>
              <a:rPr lang="nl-NL" dirty="0">
                <a:latin typeface="Arial" panose="020B0604020202020204" pitchFamily="34" charset="0"/>
                <a:ea typeface="Calibri" panose="020F0502020204030204" pitchFamily="34" charset="0"/>
                <a:cs typeface="Arial" panose="020B0604020202020204" pitchFamily="34" charset="0"/>
              </a:rPr>
              <a:t>Vervolg</a:t>
            </a:r>
            <a:r>
              <a:rPr lang="nl-NL" dirty="0">
                <a:effectLst/>
                <a:latin typeface="Arial" panose="020B0604020202020204" pitchFamily="34" charset="0"/>
                <a:ea typeface="Calibri" panose="020F0502020204030204" pitchFamily="34" charset="0"/>
                <a:cs typeface="Arial" panose="020B0604020202020204" pitchFamily="34" charset="0"/>
              </a:rPr>
              <a:t>bijeenkomsten							         11.45</a:t>
            </a:r>
          </a:p>
          <a:p>
            <a:pPr marL="457200" indent="-457200">
              <a:buAutoNum type="arabicPeriod"/>
            </a:pPr>
            <a:r>
              <a:rPr lang="nl-NL" dirty="0">
                <a:latin typeface="Arial" panose="020B0604020202020204" pitchFamily="34" charset="0"/>
                <a:ea typeface="Calibri" panose="020F0502020204030204" pitchFamily="34" charset="0"/>
                <a:cs typeface="Arial" panose="020B0604020202020204" pitchFamily="34" charset="0"/>
              </a:rPr>
              <a:t>Rondvraag								         11.50</a:t>
            </a:r>
          </a:p>
          <a:p>
            <a:pPr marL="457200" indent="-457200">
              <a:buAutoNum type="arabicPeriod"/>
            </a:pPr>
            <a:r>
              <a:rPr lang="nl-NL" dirty="0">
                <a:latin typeface="Arial" panose="020B0604020202020204" pitchFamily="34" charset="0"/>
                <a:cs typeface="Arial" panose="020B0604020202020204" pitchFamily="34" charset="0"/>
              </a:rPr>
              <a:t>Sluiting									         12.00</a:t>
            </a:r>
          </a:p>
        </p:txBody>
      </p:sp>
    </p:spTree>
    <p:extLst>
      <p:ext uri="{BB962C8B-B14F-4D97-AF65-F5344CB8AC3E}">
        <p14:creationId xmlns:p14="http://schemas.microsoft.com/office/powerpoint/2010/main" val="3255635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a:xfrm>
            <a:off x="978195" y="277567"/>
            <a:ext cx="10134505" cy="720000"/>
          </a:xfrm>
        </p:spPr>
        <p:txBody>
          <a:bodyPr>
            <a:normAutofit/>
          </a:bodyPr>
          <a:lstStyle/>
          <a:p>
            <a:r>
              <a:rPr lang="nl-NL" sz="3200" b="1" dirty="0"/>
              <a:t>Gebruik en stimuleren kennisbank</a:t>
            </a:r>
          </a:p>
        </p:txBody>
      </p:sp>
      <p:pic>
        <p:nvPicPr>
          <p:cNvPr id="4" name="Afbeelding 3"/>
          <p:cNvPicPr>
            <a:picLocks noChangeAspect="1"/>
          </p:cNvPicPr>
          <p:nvPr/>
        </p:nvPicPr>
        <p:blipFill>
          <a:blip r:embed="rId3"/>
          <a:stretch>
            <a:fillRect/>
          </a:stretch>
        </p:blipFill>
        <p:spPr>
          <a:xfrm>
            <a:off x="8028264" y="792177"/>
            <a:ext cx="3432908" cy="3168583"/>
          </a:xfrm>
          <a:prstGeom prst="rect">
            <a:avLst/>
          </a:prstGeom>
        </p:spPr>
      </p:pic>
      <p:sp>
        <p:nvSpPr>
          <p:cNvPr id="6" name="Tekstvak 5"/>
          <p:cNvSpPr txBox="1"/>
          <p:nvPr/>
        </p:nvSpPr>
        <p:spPr>
          <a:xfrm>
            <a:off x="894733" y="792177"/>
            <a:ext cx="5647835" cy="6678751"/>
          </a:xfrm>
          <a:prstGeom prst="rect">
            <a:avLst/>
          </a:prstGeom>
          <a:noFill/>
        </p:spPr>
        <p:txBody>
          <a:bodyPr wrap="square" rtlCol="0">
            <a:spAutoFit/>
          </a:bodyPr>
          <a:lstStyle/>
          <a:p>
            <a:r>
              <a:rPr lang="nl-NL" sz="2000" dirty="0"/>
              <a:t>De kennisbank van het Gemeentelijk Geo-Beraad </a:t>
            </a:r>
            <a:r>
              <a:rPr lang="nl-NL" sz="2000" dirty="0">
                <a:hlinkClick r:id="rId4"/>
              </a:rPr>
              <a:t>Kennisbank - Gemeentelijk Geo-Beraad (pleio.nl)</a:t>
            </a:r>
            <a:endParaRPr lang="nl-NL" sz="2000" dirty="0"/>
          </a:p>
          <a:p>
            <a:r>
              <a:rPr lang="nl-NL" sz="2000" dirty="0"/>
              <a:t>is hét medium voor kennis en uitwisseling van geo-informatie tussen gemeenten.</a:t>
            </a:r>
          </a:p>
          <a:p>
            <a:endParaRPr lang="nl-NL" sz="2000" dirty="0"/>
          </a:p>
          <a:p>
            <a:r>
              <a:rPr lang="nl-NL" sz="2000" dirty="0"/>
              <a:t>Meld je aan bij de kennisbank en bij de groepen, waar jij informatie over wilt kunnen lezen.</a:t>
            </a:r>
          </a:p>
          <a:p>
            <a:endParaRPr lang="nl-NL" sz="2000" dirty="0"/>
          </a:p>
          <a:p>
            <a:pPr marL="342900" indent="-342900">
              <a:buFont typeface="Arial" panose="020B0604020202020204" pitchFamily="34" charset="0"/>
              <a:buChar char="•"/>
            </a:pPr>
            <a:r>
              <a:rPr lang="nl-NL" sz="2000" dirty="0" err="1"/>
              <a:t>Geo</a:t>
            </a:r>
            <a:r>
              <a:rPr lang="nl-NL" sz="2000" dirty="0"/>
              <a:t>-algemeen </a:t>
            </a:r>
          </a:p>
          <a:p>
            <a:pPr marL="342900" indent="-342900">
              <a:buFont typeface="Arial" panose="020B0604020202020204" pitchFamily="34" charset="0"/>
              <a:buChar char="•"/>
            </a:pPr>
            <a:r>
              <a:rPr lang="nl-NL" sz="2000" dirty="0"/>
              <a:t>SOR</a:t>
            </a:r>
          </a:p>
          <a:p>
            <a:pPr marL="342900" indent="-342900">
              <a:buFont typeface="Arial" panose="020B0604020202020204" pitchFamily="34" charset="0"/>
              <a:buChar char="•"/>
            </a:pPr>
            <a:r>
              <a:rPr lang="nl-NL" sz="2000" dirty="0"/>
              <a:t>3D en BIM</a:t>
            </a:r>
          </a:p>
          <a:p>
            <a:pPr marL="342900" indent="-342900">
              <a:buFont typeface="Arial" panose="020B0604020202020204" pitchFamily="34" charset="0"/>
              <a:buChar char="•"/>
            </a:pPr>
            <a:r>
              <a:rPr lang="nl-NL" sz="2000" dirty="0"/>
              <a:t>BAG</a:t>
            </a:r>
          </a:p>
          <a:p>
            <a:pPr marL="342900" indent="-342900">
              <a:buFont typeface="Arial" panose="020B0604020202020204" pitchFamily="34" charset="0"/>
              <a:buChar char="•"/>
            </a:pPr>
            <a:r>
              <a:rPr lang="nl-NL" sz="2000" dirty="0"/>
              <a:t>Beeldmateriaal</a:t>
            </a:r>
          </a:p>
          <a:p>
            <a:pPr marL="342900" indent="-342900">
              <a:buFont typeface="Arial" panose="020B0604020202020204" pitchFamily="34" charset="0"/>
              <a:buChar char="•"/>
            </a:pPr>
            <a:r>
              <a:rPr lang="nl-NL" sz="2000" dirty="0"/>
              <a:t>BGT</a:t>
            </a:r>
          </a:p>
          <a:p>
            <a:pPr marL="342900" indent="-342900">
              <a:buFont typeface="Arial" panose="020B0604020202020204" pitchFamily="34" charset="0"/>
              <a:buChar char="•"/>
            </a:pPr>
            <a:r>
              <a:rPr lang="nl-NL" sz="2000" dirty="0"/>
              <a:t>BRK</a:t>
            </a:r>
          </a:p>
          <a:p>
            <a:pPr marL="342900" indent="-342900">
              <a:buFont typeface="Arial" panose="020B0604020202020204" pitchFamily="34" charset="0"/>
              <a:buChar char="•"/>
            </a:pPr>
            <a:r>
              <a:rPr lang="nl-NL" sz="2000" dirty="0"/>
              <a:t>BRO</a:t>
            </a:r>
          </a:p>
          <a:p>
            <a:pPr marL="342900" indent="-342900">
              <a:buFont typeface="Arial" panose="020B0604020202020204" pitchFamily="34" charset="0"/>
              <a:buChar char="•"/>
            </a:pPr>
            <a:r>
              <a:rPr lang="nl-NL" sz="2000" dirty="0"/>
              <a:t>WKPB</a:t>
            </a:r>
          </a:p>
          <a:p>
            <a:pPr marL="342900" indent="-342900">
              <a:buFont typeface="Arial" panose="020B0604020202020204" pitchFamily="34" charset="0"/>
              <a:buChar char="•"/>
            </a:pPr>
            <a:r>
              <a:rPr lang="nl-NL" sz="2000" dirty="0"/>
              <a:t>DSO/Omgevingswet</a:t>
            </a:r>
          </a:p>
          <a:p>
            <a:endParaRPr lang="nl-NL" sz="2000" dirty="0"/>
          </a:p>
          <a:p>
            <a:endParaRPr lang="nl-NL" sz="2000" dirty="0"/>
          </a:p>
          <a:p>
            <a:endParaRPr lang="nl-NL" sz="2000" dirty="0"/>
          </a:p>
        </p:txBody>
      </p:sp>
      <p:sp>
        <p:nvSpPr>
          <p:cNvPr id="5" name="Tekstvak 4">
            <a:extLst>
              <a:ext uri="{FF2B5EF4-FFF2-40B4-BE49-F238E27FC236}">
                <a16:creationId xmlns:a16="http://schemas.microsoft.com/office/drawing/2014/main" id="{2E29F196-6A42-4CAA-B22A-574A6600B7C4}"/>
              </a:ext>
            </a:extLst>
          </p:cNvPr>
          <p:cNvSpPr txBox="1"/>
          <p:nvPr/>
        </p:nvSpPr>
        <p:spPr>
          <a:xfrm>
            <a:off x="6542568" y="4088548"/>
            <a:ext cx="5299363" cy="2862322"/>
          </a:xfrm>
          <a:prstGeom prst="rect">
            <a:avLst/>
          </a:prstGeom>
          <a:noFill/>
        </p:spPr>
        <p:txBody>
          <a:bodyPr wrap="square" rtlCol="0">
            <a:spAutoFit/>
          </a:bodyPr>
          <a:lstStyle/>
          <a:p>
            <a:r>
              <a:rPr lang="nl-NL" sz="2000" dirty="0"/>
              <a:t>Heb je een vraag stel deze dan op KB GGB. </a:t>
            </a:r>
          </a:p>
          <a:p>
            <a:r>
              <a:rPr lang="nl-NL" sz="2000" dirty="0"/>
              <a:t>Ruim 1400 collega’s kunnen je advies geven door te reageren op een blog of discussie.</a:t>
            </a:r>
          </a:p>
          <a:p>
            <a:endParaRPr lang="nl-NL" sz="2000" dirty="0"/>
          </a:p>
          <a:p>
            <a:r>
              <a:rPr lang="nl-NL" sz="2000" dirty="0"/>
              <a:t>Door wekelijks de nieuwe informatie op KB GGB te scannen en soms te lezen volg je de ontwikkeling in je vakgebied.</a:t>
            </a:r>
          </a:p>
          <a:p>
            <a:endParaRPr lang="nl-NL" sz="2000" dirty="0"/>
          </a:p>
          <a:p>
            <a:endParaRPr lang="nl-NL" sz="2000" dirty="0"/>
          </a:p>
        </p:txBody>
      </p:sp>
    </p:spTree>
    <p:extLst>
      <p:ext uri="{BB962C8B-B14F-4D97-AF65-F5344CB8AC3E}">
        <p14:creationId xmlns:p14="http://schemas.microsoft.com/office/powerpoint/2010/main" val="206019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a:xfrm>
            <a:off x="978195" y="277567"/>
            <a:ext cx="10134505" cy="720000"/>
          </a:xfrm>
        </p:spPr>
        <p:txBody>
          <a:bodyPr>
            <a:normAutofit/>
          </a:bodyPr>
          <a:lstStyle/>
          <a:p>
            <a:r>
              <a:rPr lang="nl-NL" sz="3200" b="1" dirty="0"/>
              <a:t>Gebruik en stimuleren kennisbank</a:t>
            </a:r>
          </a:p>
        </p:txBody>
      </p:sp>
      <p:pic>
        <p:nvPicPr>
          <p:cNvPr id="3" name="Afbeelding 2"/>
          <p:cNvPicPr>
            <a:picLocks noChangeAspect="1"/>
          </p:cNvPicPr>
          <p:nvPr/>
        </p:nvPicPr>
        <p:blipFill>
          <a:blip r:embed="rId3"/>
          <a:stretch>
            <a:fillRect/>
          </a:stretch>
        </p:blipFill>
        <p:spPr>
          <a:xfrm>
            <a:off x="978195" y="997567"/>
            <a:ext cx="2275198" cy="1866238"/>
          </a:xfrm>
          <a:prstGeom prst="rect">
            <a:avLst/>
          </a:prstGeom>
        </p:spPr>
      </p:pic>
      <p:pic>
        <p:nvPicPr>
          <p:cNvPr id="5" name="Afbeelding 4"/>
          <p:cNvPicPr>
            <a:picLocks noChangeAspect="1"/>
          </p:cNvPicPr>
          <p:nvPr/>
        </p:nvPicPr>
        <p:blipFill>
          <a:blip r:embed="rId4"/>
          <a:stretch>
            <a:fillRect/>
          </a:stretch>
        </p:blipFill>
        <p:spPr>
          <a:xfrm>
            <a:off x="4457725" y="1366713"/>
            <a:ext cx="6381261" cy="4867604"/>
          </a:xfrm>
          <a:prstGeom prst="rect">
            <a:avLst/>
          </a:prstGeom>
        </p:spPr>
      </p:pic>
      <p:sp>
        <p:nvSpPr>
          <p:cNvPr id="6" name="Tijdelijke aanduiding voor inhoud 2">
            <a:extLst>
              <a:ext uri="{FF2B5EF4-FFF2-40B4-BE49-F238E27FC236}">
                <a16:creationId xmlns:a16="http://schemas.microsoft.com/office/drawing/2014/main" id="{D4B61B1A-3B1A-4940-8B50-FA314CF232F5}"/>
              </a:ext>
            </a:extLst>
          </p:cNvPr>
          <p:cNvSpPr>
            <a:spLocks noGrp="1"/>
          </p:cNvSpPr>
          <p:nvPr>
            <p:ph idx="1"/>
          </p:nvPr>
        </p:nvSpPr>
        <p:spPr>
          <a:xfrm>
            <a:off x="5952955" y="1782879"/>
            <a:ext cx="2180951" cy="367896"/>
          </a:xfrm>
          <a:solidFill>
            <a:schemeClr val="bg1"/>
          </a:solidFill>
        </p:spPr>
        <p:txBody>
          <a:bodyPr>
            <a:normAutofit/>
          </a:bodyPr>
          <a:lstStyle/>
          <a:p>
            <a:pPr marL="0" indent="0">
              <a:buNone/>
            </a:pPr>
            <a:r>
              <a:rPr lang="nl-NL" sz="2400" b="1" dirty="0">
                <a:solidFill>
                  <a:schemeClr val="accent5"/>
                </a:solidFill>
                <a:latin typeface="Univers" panose="020B0503020202020204" pitchFamily="34" charset="0"/>
                <a:ea typeface="Verdana" panose="020B0604030504040204" pitchFamily="34" charset="0"/>
                <a:cs typeface="Posterama" panose="020B0504020200020000" pitchFamily="34" charset="0"/>
              </a:rPr>
              <a:t>Naam</a:t>
            </a:r>
          </a:p>
        </p:txBody>
      </p:sp>
      <p:pic>
        <p:nvPicPr>
          <p:cNvPr id="4" name="Afbeelding 3">
            <a:extLst>
              <a:ext uri="{FF2B5EF4-FFF2-40B4-BE49-F238E27FC236}">
                <a16:creationId xmlns:a16="http://schemas.microsoft.com/office/drawing/2014/main" id="{A6EEFFA4-5943-4130-A0E7-6ADE0EBEC9E0}"/>
              </a:ext>
            </a:extLst>
          </p:cNvPr>
          <p:cNvPicPr>
            <a:picLocks noChangeAspect="1"/>
          </p:cNvPicPr>
          <p:nvPr/>
        </p:nvPicPr>
        <p:blipFill rotWithShape="1">
          <a:blip r:embed="rId5"/>
          <a:srcRect l="19641" t="4770" r="18000" b="5795"/>
          <a:stretch/>
        </p:blipFill>
        <p:spPr>
          <a:xfrm>
            <a:off x="4935415" y="1485061"/>
            <a:ext cx="926123" cy="963532"/>
          </a:xfrm>
          <a:prstGeom prst="rect">
            <a:avLst/>
          </a:prstGeom>
        </p:spPr>
      </p:pic>
      <p:pic>
        <p:nvPicPr>
          <p:cNvPr id="7" name="Afbeelding 6">
            <a:extLst>
              <a:ext uri="{FF2B5EF4-FFF2-40B4-BE49-F238E27FC236}">
                <a16:creationId xmlns:a16="http://schemas.microsoft.com/office/drawing/2014/main" id="{439D750F-A777-4FF6-B2D4-87B99D37A275}"/>
              </a:ext>
            </a:extLst>
          </p:cNvPr>
          <p:cNvPicPr>
            <a:picLocks noChangeAspect="1"/>
          </p:cNvPicPr>
          <p:nvPr/>
        </p:nvPicPr>
        <p:blipFill rotWithShape="1">
          <a:blip r:embed="rId5"/>
          <a:srcRect l="19641" t="4770" r="18000" b="5795"/>
          <a:stretch/>
        </p:blipFill>
        <p:spPr>
          <a:xfrm>
            <a:off x="2277228" y="1187243"/>
            <a:ext cx="286255" cy="297818"/>
          </a:xfrm>
          <a:prstGeom prst="rect">
            <a:avLst/>
          </a:prstGeom>
        </p:spPr>
      </p:pic>
      <p:sp>
        <p:nvSpPr>
          <p:cNvPr id="9" name="Tekstvak 8">
            <a:extLst>
              <a:ext uri="{FF2B5EF4-FFF2-40B4-BE49-F238E27FC236}">
                <a16:creationId xmlns:a16="http://schemas.microsoft.com/office/drawing/2014/main" id="{24C050C9-9F33-40D4-BB2D-A2604B163827}"/>
              </a:ext>
            </a:extLst>
          </p:cNvPr>
          <p:cNvSpPr txBox="1"/>
          <p:nvPr/>
        </p:nvSpPr>
        <p:spPr>
          <a:xfrm>
            <a:off x="6719776" y="3219433"/>
            <a:ext cx="2488019" cy="276999"/>
          </a:xfrm>
          <a:prstGeom prst="rect">
            <a:avLst/>
          </a:prstGeom>
          <a:solidFill>
            <a:schemeClr val="bg1"/>
          </a:solidFill>
        </p:spPr>
        <p:txBody>
          <a:bodyPr wrap="square">
            <a:spAutoFit/>
          </a:bodyPr>
          <a:lstStyle/>
          <a:p>
            <a:r>
              <a:rPr lang="nl-NL" sz="1200" dirty="0"/>
              <a:t>naam@gemeente.nl</a:t>
            </a:r>
          </a:p>
        </p:txBody>
      </p:sp>
      <p:sp>
        <p:nvSpPr>
          <p:cNvPr id="10" name="Tekstvak 9">
            <a:extLst>
              <a:ext uri="{FF2B5EF4-FFF2-40B4-BE49-F238E27FC236}">
                <a16:creationId xmlns:a16="http://schemas.microsoft.com/office/drawing/2014/main" id="{64ED3143-DA98-4F9E-92EC-05E32641EE0F}"/>
              </a:ext>
            </a:extLst>
          </p:cNvPr>
          <p:cNvSpPr txBox="1"/>
          <p:nvPr/>
        </p:nvSpPr>
        <p:spPr>
          <a:xfrm>
            <a:off x="6719776" y="3589891"/>
            <a:ext cx="2488019" cy="276999"/>
          </a:xfrm>
          <a:prstGeom prst="rect">
            <a:avLst/>
          </a:prstGeom>
          <a:solidFill>
            <a:schemeClr val="bg1"/>
          </a:solidFill>
        </p:spPr>
        <p:txBody>
          <a:bodyPr wrap="square">
            <a:spAutoFit/>
          </a:bodyPr>
          <a:lstStyle/>
          <a:p>
            <a:r>
              <a:rPr lang="nl-NL" sz="1200" dirty="0"/>
              <a:t>Gemeentenaam</a:t>
            </a:r>
          </a:p>
        </p:txBody>
      </p:sp>
    </p:spTree>
    <p:extLst>
      <p:ext uri="{BB962C8B-B14F-4D97-AF65-F5344CB8AC3E}">
        <p14:creationId xmlns:p14="http://schemas.microsoft.com/office/powerpoint/2010/main" val="60732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a:xfrm>
            <a:off x="978195" y="277567"/>
            <a:ext cx="10134505" cy="720000"/>
          </a:xfrm>
        </p:spPr>
        <p:txBody>
          <a:bodyPr>
            <a:normAutofit/>
          </a:bodyPr>
          <a:lstStyle/>
          <a:p>
            <a:r>
              <a:rPr lang="nl-NL" sz="3200" b="1" dirty="0"/>
              <a:t>Gebruik en stimuleren kennisbank</a:t>
            </a:r>
          </a:p>
        </p:txBody>
      </p:sp>
      <p:pic>
        <p:nvPicPr>
          <p:cNvPr id="4" name="Afbeelding 3"/>
          <p:cNvPicPr>
            <a:picLocks noChangeAspect="1"/>
          </p:cNvPicPr>
          <p:nvPr/>
        </p:nvPicPr>
        <p:blipFill>
          <a:blip r:embed="rId3"/>
          <a:stretch>
            <a:fillRect/>
          </a:stretch>
        </p:blipFill>
        <p:spPr>
          <a:xfrm>
            <a:off x="673881" y="1224992"/>
            <a:ext cx="2280102" cy="1865538"/>
          </a:xfrm>
          <a:prstGeom prst="rect">
            <a:avLst/>
          </a:prstGeom>
        </p:spPr>
      </p:pic>
      <p:pic>
        <p:nvPicPr>
          <p:cNvPr id="6" name="Afbeelding 5"/>
          <p:cNvPicPr>
            <a:picLocks noChangeAspect="1"/>
          </p:cNvPicPr>
          <p:nvPr/>
        </p:nvPicPr>
        <p:blipFill>
          <a:blip r:embed="rId4"/>
          <a:stretch>
            <a:fillRect/>
          </a:stretch>
        </p:blipFill>
        <p:spPr>
          <a:xfrm>
            <a:off x="4379053" y="633160"/>
            <a:ext cx="5679347" cy="5787525"/>
          </a:xfrm>
          <a:prstGeom prst="rect">
            <a:avLst/>
          </a:prstGeom>
        </p:spPr>
      </p:pic>
      <p:pic>
        <p:nvPicPr>
          <p:cNvPr id="5" name="Afbeelding 4">
            <a:extLst>
              <a:ext uri="{FF2B5EF4-FFF2-40B4-BE49-F238E27FC236}">
                <a16:creationId xmlns:a16="http://schemas.microsoft.com/office/drawing/2014/main" id="{4C958860-7175-4470-A2E5-E2A32E802003}"/>
              </a:ext>
            </a:extLst>
          </p:cNvPr>
          <p:cNvPicPr>
            <a:picLocks noChangeAspect="1"/>
          </p:cNvPicPr>
          <p:nvPr/>
        </p:nvPicPr>
        <p:blipFill rotWithShape="1">
          <a:blip r:embed="rId5"/>
          <a:srcRect l="19641" t="4770" r="18000" b="5795"/>
          <a:stretch/>
        </p:blipFill>
        <p:spPr>
          <a:xfrm>
            <a:off x="1958755" y="1414723"/>
            <a:ext cx="286255" cy="297818"/>
          </a:xfrm>
          <a:prstGeom prst="rect">
            <a:avLst/>
          </a:prstGeom>
        </p:spPr>
      </p:pic>
    </p:spTree>
    <p:extLst>
      <p:ext uri="{BB962C8B-B14F-4D97-AF65-F5344CB8AC3E}">
        <p14:creationId xmlns:p14="http://schemas.microsoft.com/office/powerpoint/2010/main" val="4055242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a:xfrm>
            <a:off x="978195" y="277567"/>
            <a:ext cx="10134505" cy="720000"/>
          </a:xfrm>
        </p:spPr>
        <p:txBody>
          <a:bodyPr>
            <a:normAutofit/>
          </a:bodyPr>
          <a:lstStyle/>
          <a:p>
            <a:r>
              <a:rPr lang="nl-NL" sz="3200" b="1" dirty="0"/>
              <a:t>Lijst contactpersonen Kennisbank</a:t>
            </a:r>
          </a:p>
        </p:txBody>
      </p:sp>
      <p:pic>
        <p:nvPicPr>
          <p:cNvPr id="4" name="Afbeelding 3">
            <a:extLst>
              <a:ext uri="{FF2B5EF4-FFF2-40B4-BE49-F238E27FC236}">
                <a16:creationId xmlns:a16="http://schemas.microsoft.com/office/drawing/2014/main" id="{94A2B28B-8A44-4262-A3AC-1B2BEEBBBDDC}"/>
              </a:ext>
            </a:extLst>
          </p:cNvPr>
          <p:cNvPicPr>
            <a:picLocks noChangeAspect="1"/>
          </p:cNvPicPr>
          <p:nvPr/>
        </p:nvPicPr>
        <p:blipFill rotWithShape="1">
          <a:blip r:embed="rId3"/>
          <a:srcRect b="77089"/>
          <a:stretch/>
        </p:blipFill>
        <p:spPr>
          <a:xfrm>
            <a:off x="1360615" y="997567"/>
            <a:ext cx="8729684" cy="905661"/>
          </a:xfrm>
          <a:prstGeom prst="rect">
            <a:avLst/>
          </a:prstGeom>
        </p:spPr>
      </p:pic>
      <p:sp>
        <p:nvSpPr>
          <p:cNvPr id="5" name="Tekstvak 4">
            <a:extLst>
              <a:ext uri="{FF2B5EF4-FFF2-40B4-BE49-F238E27FC236}">
                <a16:creationId xmlns:a16="http://schemas.microsoft.com/office/drawing/2014/main" id="{636A3564-F633-4643-9DD6-6123B41EB692}"/>
              </a:ext>
            </a:extLst>
          </p:cNvPr>
          <p:cNvSpPr txBox="1"/>
          <p:nvPr/>
        </p:nvSpPr>
        <p:spPr>
          <a:xfrm>
            <a:off x="978195" y="3364834"/>
            <a:ext cx="11068493" cy="3046988"/>
          </a:xfrm>
          <a:prstGeom prst="rect">
            <a:avLst/>
          </a:prstGeom>
          <a:noFill/>
        </p:spPr>
        <p:txBody>
          <a:bodyPr wrap="square">
            <a:spAutoFit/>
          </a:bodyPr>
          <a:lstStyle/>
          <a:p>
            <a:r>
              <a:rPr lang="nl-NL" b="1" dirty="0">
                <a:latin typeface="Calibri" panose="020F0502020204030204" pitchFamily="34" charset="0"/>
                <a:ea typeface="Calibri" panose="020F0502020204030204" pitchFamily="34" charset="0"/>
              </a:rPr>
              <a:t>Vriendelijk doch dringend verzoek: </a:t>
            </a:r>
          </a:p>
          <a:p>
            <a:r>
              <a:rPr lang="nl-NL" b="1" dirty="0">
                <a:latin typeface="Calibri" panose="020F0502020204030204" pitchFamily="34" charset="0"/>
                <a:ea typeface="Calibri" panose="020F0502020204030204" pitchFamily="34" charset="0"/>
              </a:rPr>
              <a:t>Namen en mailadressen voor specifieke contactpersonen voor de </a:t>
            </a:r>
            <a:r>
              <a:rPr lang="nl-NL" sz="2400" b="1" dirty="0">
                <a:effectLst/>
                <a:latin typeface="Calibri" panose="020F0502020204030204" pitchFamily="34" charset="0"/>
                <a:ea typeface="Calibri" panose="020F0502020204030204" pitchFamily="34" charset="0"/>
              </a:rPr>
              <a:t>BAG, BGT, BRK, BRO, 3D, Beeldmateriaal en Wkpb, voor zover nog niet opgenomen zelf toevoegen in Kennisbank of doorgeven aan het secretariaat GGB: </a:t>
            </a:r>
          </a:p>
          <a:p>
            <a:r>
              <a:rPr lang="nl-NL" sz="2400" b="1" dirty="0">
                <a:effectLst/>
                <a:latin typeface="Calibri" panose="020F0502020204030204" pitchFamily="34" charset="0"/>
                <a:ea typeface="Calibri" panose="020F0502020204030204" pitchFamily="34" charset="0"/>
                <a:hlinkClick r:id="rId4"/>
              </a:rPr>
              <a:t>GGB@VNG.NL</a:t>
            </a:r>
            <a:endParaRPr lang="nl-NL" sz="2400" b="1" dirty="0">
              <a:effectLst/>
              <a:latin typeface="Calibri" panose="020F0502020204030204" pitchFamily="34" charset="0"/>
              <a:ea typeface="Calibri" panose="020F0502020204030204" pitchFamily="34" charset="0"/>
            </a:endParaRPr>
          </a:p>
          <a:p>
            <a:endParaRPr lang="nl-NL" b="1" dirty="0">
              <a:latin typeface="Calibri" panose="020F0502020204030204" pitchFamily="34" charset="0"/>
              <a:ea typeface="Calibri" panose="020F0502020204030204" pitchFamily="34" charset="0"/>
            </a:endParaRPr>
          </a:p>
          <a:p>
            <a:r>
              <a:rPr lang="nl-NL" dirty="0">
                <a:latin typeface="Calibri" panose="020F0502020204030204" pitchFamily="34" charset="0"/>
                <a:ea typeface="Calibri" panose="020F0502020204030204" pitchFamily="34" charset="0"/>
              </a:rPr>
              <a:t>Plan is om in juli 2021 de lijst met contactpersonen te publiceren op KB GGB.</a:t>
            </a:r>
            <a:endParaRPr lang="nl-NL" sz="2400" dirty="0">
              <a:effectLst/>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3474725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pPr marL="0" indent="0">
              <a:buNone/>
            </a:pPr>
            <a:r>
              <a:rPr lang="nl-NL" sz="3200" dirty="0"/>
              <a:t>Agenda</a:t>
            </a:r>
          </a:p>
        </p:txBody>
      </p:sp>
      <p:sp>
        <p:nvSpPr>
          <p:cNvPr id="5" name="Tijdelijke aanduiding voor inhoud 2">
            <a:extLst>
              <a:ext uri="{FF2B5EF4-FFF2-40B4-BE49-F238E27FC236}">
                <a16:creationId xmlns:a16="http://schemas.microsoft.com/office/drawing/2014/main" id="{5B0ED902-BFA4-426F-A462-0A2F2623F756}"/>
              </a:ext>
            </a:extLst>
          </p:cNvPr>
          <p:cNvSpPr txBox="1">
            <a:spLocks/>
          </p:cNvSpPr>
          <p:nvPr/>
        </p:nvSpPr>
        <p:spPr bwMode="auto">
          <a:xfrm>
            <a:off x="578841" y="997567"/>
            <a:ext cx="10880520" cy="503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charset="0"/>
              <a:buAutoNum type="arabicPeriod"/>
            </a:pPr>
            <a:r>
              <a:rPr lang="nl-NL" dirty="0">
                <a:solidFill>
                  <a:schemeClr val="bg1">
                    <a:lumMod val="75000"/>
                  </a:schemeClr>
                </a:solidFill>
              </a:rPr>
              <a:t>Inloop, opening en welkom							9.30</a:t>
            </a:r>
          </a:p>
          <a:p>
            <a:pPr marL="457200" indent="-457200">
              <a:buFont typeface="Arial" charset="0"/>
              <a:buAutoNum type="arabicPeriod"/>
            </a:pPr>
            <a:r>
              <a:rPr lang="nl-NL" dirty="0">
                <a:solidFill>
                  <a:schemeClr val="bg1">
                    <a:lumMod val="75000"/>
                  </a:schemeClr>
                </a:solidFill>
              </a:rPr>
              <a:t>Voorstelrondje									9.33</a:t>
            </a:r>
          </a:p>
          <a:p>
            <a:pPr marL="457200" indent="-457200">
              <a:buFont typeface="Arial" charset="0"/>
              <a:buAutoNum type="arabicPeriod"/>
            </a:pPr>
            <a:r>
              <a:rPr lang="nl-NL" dirty="0">
                <a:solidFill>
                  <a:schemeClr val="bg1">
                    <a:lumMod val="75000"/>
                  </a:schemeClr>
                </a:solidFill>
                <a:latin typeface="Arial" panose="020B0604020202020204" pitchFamily="34" charset="0"/>
                <a:cs typeface="Arial" panose="020B0604020202020204" pitchFamily="34" charset="0"/>
              </a:rPr>
              <a:t>Regio bijeenkomsten								9.55</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Pauze									         10.10 </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Uitvoering regionalisering Geo-informatie in Noord-Holland-Noord       10.20</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Gebruik en stimuleren kennisbank GGB				         10.30</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SOR									         10.35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Pauze									         11.15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Stand van zaken BGT-bijhouding					         11.25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Vervolgbijeenkomsten							         11.45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Rondvraag								         11.50</a:t>
            </a:r>
          </a:p>
          <a:p>
            <a:pPr marL="457200" indent="-457200">
              <a:buFont typeface="Arial" charset="0"/>
              <a:buAutoNum type="arabicPeriod"/>
            </a:pPr>
            <a:r>
              <a:rPr lang="nl-NL" dirty="0">
                <a:latin typeface="Arial" panose="020B0604020202020204" pitchFamily="34" charset="0"/>
                <a:cs typeface="Arial" panose="020B0604020202020204" pitchFamily="34" charset="0"/>
              </a:rPr>
              <a:t>Sluiting									         12.00</a:t>
            </a:r>
          </a:p>
        </p:txBody>
      </p:sp>
    </p:spTree>
    <p:extLst>
      <p:ext uri="{BB962C8B-B14F-4D97-AF65-F5344CB8AC3E}">
        <p14:creationId xmlns:p14="http://schemas.microsoft.com/office/powerpoint/2010/main" val="1439972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pPr marL="0" indent="0">
              <a:buNone/>
            </a:pPr>
            <a:r>
              <a:rPr lang="nl-NL" dirty="0" err="1"/>
              <a:t>DiSGEO</a:t>
            </a:r>
            <a:r>
              <a:rPr lang="nl-NL" dirty="0"/>
              <a:t>/SOR</a:t>
            </a:r>
            <a:endParaRPr lang="nl-NL" sz="3200" dirty="0"/>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85650" y="933287"/>
            <a:ext cx="10033000" cy="985997"/>
          </a:xfrm>
        </p:spPr>
        <p:txBody>
          <a:bodyPr>
            <a:normAutofit/>
          </a:bodyPr>
          <a:lstStyle/>
          <a:p>
            <a:pPr marL="0" indent="0">
              <a:buNone/>
            </a:pPr>
            <a:endParaRPr lang="nl-NL" dirty="0">
              <a:latin typeface="Arial" panose="020B0604020202020204" pitchFamily="34" charset="0"/>
              <a:cs typeface="Arial" panose="020B0604020202020204" pitchFamily="34" charset="0"/>
            </a:endParaRPr>
          </a:p>
          <a:p>
            <a:pPr marL="0" indent="0">
              <a:buNone/>
            </a:pPr>
            <a:r>
              <a:rPr lang="nl-NL" dirty="0">
                <a:latin typeface="Arial" panose="020B0604020202020204" pitchFamily="34" charset="0"/>
                <a:cs typeface="Arial" panose="020B0604020202020204" pitchFamily="34" charset="0"/>
              </a:rPr>
              <a:t>(andere presentatie)</a:t>
            </a:r>
          </a:p>
        </p:txBody>
      </p:sp>
      <p:sp>
        <p:nvSpPr>
          <p:cNvPr id="4" name="Titel 1">
            <a:extLst>
              <a:ext uri="{FF2B5EF4-FFF2-40B4-BE49-F238E27FC236}">
                <a16:creationId xmlns:a16="http://schemas.microsoft.com/office/drawing/2014/main" id="{5BF32205-F022-4C15-84FE-17E80D87ADA3}"/>
              </a:ext>
            </a:extLst>
          </p:cNvPr>
          <p:cNvSpPr txBox="1">
            <a:spLocks/>
          </p:cNvSpPr>
          <p:nvPr/>
        </p:nvSpPr>
        <p:spPr bwMode="auto">
          <a:xfrm>
            <a:off x="1079300" y="2120344"/>
            <a:ext cx="10515600" cy="9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defTabSz="912813" rtl="0" eaLnBrk="1" fontAlgn="base" hangingPunct="1">
              <a:lnSpc>
                <a:spcPct val="90000"/>
              </a:lnSpc>
              <a:spcBef>
                <a:spcPct val="0"/>
              </a:spcBef>
              <a:spcAft>
                <a:spcPct val="0"/>
              </a:spcAft>
              <a:defRPr lang="nl-NL" altLang="en-US" sz="3200" b="1" kern="1200" dirty="0">
                <a:solidFill>
                  <a:srgbClr val="004388"/>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sz="4800" dirty="0" err="1"/>
              <a:t>DisGeo</a:t>
            </a:r>
            <a:r>
              <a:rPr lang="nl-NL" sz="4800" dirty="0"/>
              <a:t> </a:t>
            </a:r>
          </a:p>
        </p:txBody>
      </p:sp>
      <p:sp>
        <p:nvSpPr>
          <p:cNvPr id="5" name="Tijdelijke aanduiding voor tekst 2">
            <a:extLst>
              <a:ext uri="{FF2B5EF4-FFF2-40B4-BE49-F238E27FC236}">
                <a16:creationId xmlns:a16="http://schemas.microsoft.com/office/drawing/2014/main" id="{E19A4F2D-F94C-4E96-B321-0F3611532A68}"/>
              </a:ext>
            </a:extLst>
          </p:cNvPr>
          <p:cNvSpPr txBox="1">
            <a:spLocks/>
          </p:cNvSpPr>
          <p:nvPr/>
        </p:nvSpPr>
        <p:spPr bwMode="auto">
          <a:xfrm>
            <a:off x="3250010" y="2385685"/>
            <a:ext cx="8519744" cy="73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dirty="0">
                <a:solidFill>
                  <a:schemeClr val="tx1">
                    <a:lumMod val="50000"/>
                    <a:lumOff val="50000"/>
                  </a:schemeClr>
                </a:solidFill>
              </a:rPr>
              <a:t>: Doorontwikkeling in Samenhang </a:t>
            </a:r>
            <a:r>
              <a:rPr lang="nl-NL" dirty="0" err="1">
                <a:solidFill>
                  <a:schemeClr val="tx1">
                    <a:lumMod val="50000"/>
                    <a:lumOff val="50000"/>
                  </a:schemeClr>
                </a:solidFill>
              </a:rPr>
              <a:t>Geobasisregistraties</a:t>
            </a:r>
            <a:endParaRPr lang="nl-NL" dirty="0">
              <a:solidFill>
                <a:schemeClr val="tx1">
                  <a:lumMod val="50000"/>
                  <a:lumOff val="50000"/>
                </a:schemeClr>
              </a:solidFill>
            </a:endParaRPr>
          </a:p>
          <a:p>
            <a:endParaRPr lang="nl-NL" dirty="0"/>
          </a:p>
        </p:txBody>
      </p:sp>
      <p:sp>
        <p:nvSpPr>
          <p:cNvPr id="6" name="Tijdelijke aanduiding voor tekst 2">
            <a:extLst>
              <a:ext uri="{FF2B5EF4-FFF2-40B4-BE49-F238E27FC236}">
                <a16:creationId xmlns:a16="http://schemas.microsoft.com/office/drawing/2014/main" id="{714D5B70-F378-4128-A422-D0DE5456E6C8}"/>
              </a:ext>
            </a:extLst>
          </p:cNvPr>
          <p:cNvSpPr txBox="1">
            <a:spLocks/>
          </p:cNvSpPr>
          <p:nvPr/>
        </p:nvSpPr>
        <p:spPr>
          <a:xfrm>
            <a:off x="1085650" y="3620116"/>
            <a:ext cx="7398420" cy="1785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NL" dirty="0"/>
          </a:p>
          <a:p>
            <a:r>
              <a:rPr lang="nl-NL" sz="4800" b="1" dirty="0">
                <a:solidFill>
                  <a:srgbClr val="002060"/>
                </a:solidFill>
              </a:rPr>
              <a:t>SOR</a:t>
            </a:r>
            <a:r>
              <a:rPr lang="nl-NL" dirty="0">
                <a:solidFill>
                  <a:srgbClr val="002060"/>
                </a:solidFill>
              </a:rPr>
              <a:t>: Samenhangende </a:t>
            </a:r>
            <a:r>
              <a:rPr lang="nl-NL" dirty="0" err="1">
                <a:solidFill>
                  <a:srgbClr val="002060"/>
                </a:solidFill>
              </a:rPr>
              <a:t>ObjectenRegistratie</a:t>
            </a:r>
            <a:endParaRPr lang="nl-NL" dirty="0">
              <a:solidFill>
                <a:srgbClr val="002060"/>
              </a:solidFill>
            </a:endParaRPr>
          </a:p>
        </p:txBody>
      </p:sp>
    </p:spTree>
    <p:extLst>
      <p:ext uri="{BB962C8B-B14F-4D97-AF65-F5344CB8AC3E}">
        <p14:creationId xmlns:p14="http://schemas.microsoft.com/office/powerpoint/2010/main" val="1756603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oepsprojecten op pauze – Changemakers Wageningen">
            <a:extLst>
              <a:ext uri="{FF2B5EF4-FFF2-40B4-BE49-F238E27FC236}">
                <a16:creationId xmlns:a16="http://schemas.microsoft.com/office/drawing/2014/main" id="{BB1FE125-88E2-4A36-ABA7-AA69FACE5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35" y="2403767"/>
            <a:ext cx="5536721" cy="368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46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pPr marL="0" indent="0">
              <a:buNone/>
            </a:pPr>
            <a:r>
              <a:rPr lang="nl-NL" sz="3200" dirty="0"/>
              <a:t>Agenda</a:t>
            </a:r>
          </a:p>
        </p:txBody>
      </p:sp>
      <p:sp>
        <p:nvSpPr>
          <p:cNvPr id="5" name="Tijdelijke aanduiding voor inhoud 2">
            <a:extLst>
              <a:ext uri="{FF2B5EF4-FFF2-40B4-BE49-F238E27FC236}">
                <a16:creationId xmlns:a16="http://schemas.microsoft.com/office/drawing/2014/main" id="{95D965B1-F3DD-4592-9513-68871BFEDC46}"/>
              </a:ext>
            </a:extLst>
          </p:cNvPr>
          <p:cNvSpPr txBox="1">
            <a:spLocks/>
          </p:cNvSpPr>
          <p:nvPr/>
        </p:nvSpPr>
        <p:spPr bwMode="auto">
          <a:xfrm>
            <a:off x="578841" y="997567"/>
            <a:ext cx="10880520" cy="503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charset="0"/>
              <a:buAutoNum type="arabicPeriod"/>
            </a:pPr>
            <a:r>
              <a:rPr lang="nl-NL" dirty="0">
                <a:solidFill>
                  <a:schemeClr val="bg1">
                    <a:lumMod val="75000"/>
                  </a:schemeClr>
                </a:solidFill>
              </a:rPr>
              <a:t>Inloop, opening en welkom							9.30</a:t>
            </a:r>
          </a:p>
          <a:p>
            <a:pPr marL="457200" indent="-457200">
              <a:buFont typeface="Arial" charset="0"/>
              <a:buAutoNum type="arabicPeriod"/>
            </a:pPr>
            <a:r>
              <a:rPr lang="nl-NL" dirty="0">
                <a:solidFill>
                  <a:schemeClr val="bg1">
                    <a:lumMod val="75000"/>
                  </a:schemeClr>
                </a:solidFill>
              </a:rPr>
              <a:t>Voorstelrondje									9.33</a:t>
            </a:r>
          </a:p>
          <a:p>
            <a:pPr marL="457200" indent="-457200">
              <a:buFont typeface="Arial" charset="0"/>
              <a:buAutoNum type="arabicPeriod"/>
            </a:pPr>
            <a:r>
              <a:rPr lang="nl-NL" dirty="0">
                <a:solidFill>
                  <a:schemeClr val="bg1">
                    <a:lumMod val="75000"/>
                  </a:schemeClr>
                </a:solidFill>
                <a:latin typeface="Arial" panose="020B0604020202020204" pitchFamily="34" charset="0"/>
                <a:cs typeface="Arial" panose="020B0604020202020204" pitchFamily="34" charset="0"/>
              </a:rPr>
              <a:t>Regio bijeenkomsten								9.55</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Pauze									         10.10 </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Uitvoering regionalisering Geo-informatie in Noord-Holland-Noord       10.20</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Gebruik en stimuleren kennisbank GGB				         10.30</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SOR									         10.35</a:t>
            </a:r>
          </a:p>
          <a:p>
            <a:pPr marL="457200" indent="-457200">
              <a:buFont typeface="Arial" charset="0"/>
              <a:buAutoNum type="arabicPeriod"/>
            </a:pPr>
            <a:r>
              <a:rPr lang="nl-NL"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Pauze									         11.15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Stand van zaken BGT-bijhouding					         11.25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Vervolgbijeenkomsten							         11.45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Rondvraag								         11.50</a:t>
            </a:r>
          </a:p>
          <a:p>
            <a:pPr marL="457200" indent="-457200">
              <a:buFont typeface="Arial" charset="0"/>
              <a:buAutoNum type="arabicPeriod"/>
            </a:pPr>
            <a:r>
              <a:rPr lang="nl-NL" dirty="0">
                <a:latin typeface="Arial" panose="020B0604020202020204" pitchFamily="34" charset="0"/>
                <a:cs typeface="Arial" panose="020B0604020202020204" pitchFamily="34" charset="0"/>
              </a:rPr>
              <a:t>Sluiting									         12.00</a:t>
            </a:r>
          </a:p>
        </p:txBody>
      </p:sp>
    </p:spTree>
    <p:extLst>
      <p:ext uri="{BB962C8B-B14F-4D97-AF65-F5344CB8AC3E}">
        <p14:creationId xmlns:p14="http://schemas.microsoft.com/office/powerpoint/2010/main" val="3768822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6A1E9-3B83-4162-A9D1-64DDAD85C104}"/>
              </a:ext>
            </a:extLst>
          </p:cNvPr>
          <p:cNvSpPr>
            <a:spLocks noGrp="1"/>
          </p:cNvSpPr>
          <p:nvPr>
            <p:ph type="title"/>
          </p:nvPr>
        </p:nvSpPr>
        <p:spPr/>
        <p:txBody>
          <a:bodyPr/>
          <a:lstStyle/>
          <a:p>
            <a:r>
              <a:rPr lang="nl-NL" dirty="0"/>
              <a:t>Stand van zaken BGT-bijhouding</a:t>
            </a:r>
          </a:p>
        </p:txBody>
      </p:sp>
      <p:sp>
        <p:nvSpPr>
          <p:cNvPr id="3" name="Tijdelijke aanduiding voor inhoud 2">
            <a:extLst>
              <a:ext uri="{FF2B5EF4-FFF2-40B4-BE49-F238E27FC236}">
                <a16:creationId xmlns:a16="http://schemas.microsoft.com/office/drawing/2014/main" id="{FB6AD542-C1CE-4092-B4AC-939D8249347E}"/>
              </a:ext>
            </a:extLst>
          </p:cNvPr>
          <p:cNvSpPr>
            <a:spLocks noGrp="1"/>
          </p:cNvSpPr>
          <p:nvPr>
            <p:ph idx="1"/>
          </p:nvPr>
        </p:nvSpPr>
        <p:spPr>
          <a:xfrm>
            <a:off x="1295967" y="1083224"/>
            <a:ext cx="10336052" cy="2457410"/>
          </a:xfrm>
        </p:spPr>
        <p:txBody>
          <a:bodyPr/>
          <a:lstStyle/>
          <a:p>
            <a:pPr marL="0" indent="0">
              <a:buNone/>
            </a:pPr>
            <a:r>
              <a:rPr lang="nl-NL" sz="2000" dirty="0">
                <a:latin typeface="+mn-lt"/>
              </a:rPr>
              <a:t>Welke zaken spelen er?</a:t>
            </a:r>
          </a:p>
          <a:p>
            <a:pPr marL="0" indent="0">
              <a:buNone/>
            </a:pPr>
            <a:r>
              <a:rPr lang="nl-NL" sz="2000" dirty="0">
                <a:latin typeface="+mn-lt"/>
              </a:rPr>
              <a:t> </a:t>
            </a:r>
          </a:p>
          <a:p>
            <a:pPr>
              <a:buFontTx/>
              <a:buChar char="-"/>
            </a:pPr>
            <a:r>
              <a:rPr lang="nl-NL" sz="2000" dirty="0">
                <a:latin typeface="+mn-lt"/>
                <a:ea typeface="Times New Roman" panose="02020603050405020304" pitchFamily="18" charset="0"/>
              </a:rPr>
              <a:t>Update BRAVO portaal: </a:t>
            </a:r>
            <a:r>
              <a:rPr lang="nl-NL" sz="1400" dirty="0">
                <a:hlinkClick r:id="rId2"/>
              </a:rPr>
              <a:t>BRAVO Portaal upgrade afgerond - SVB-BGT (svb-bgt.nl)</a:t>
            </a:r>
            <a:endParaRPr lang="nl-NL" sz="1400" dirty="0">
              <a:latin typeface="+mn-lt"/>
              <a:ea typeface="Times New Roman" panose="02020603050405020304" pitchFamily="18" charset="0"/>
            </a:endParaRPr>
          </a:p>
          <a:p>
            <a:pPr>
              <a:buFontTx/>
              <a:buChar char="-"/>
            </a:pPr>
            <a:endParaRPr lang="nl-NL" sz="2000" dirty="0">
              <a:latin typeface="+mn-lt"/>
            </a:endParaRPr>
          </a:p>
          <a:p>
            <a:pPr>
              <a:buFontTx/>
              <a:buChar char="-"/>
            </a:pPr>
            <a:r>
              <a:rPr lang="nl-NL" sz="2000" dirty="0">
                <a:latin typeface="+mn-lt"/>
              </a:rPr>
              <a:t>Regionale bijeenkomst BGT-bronhouders: </a:t>
            </a:r>
            <a:r>
              <a:rPr lang="nl-NL" sz="1600" dirty="0">
                <a:hlinkClick r:id="rId3"/>
              </a:rPr>
              <a:t>Eerste gemeenschappelijke regionale bijeenkomst gehouden - SVB-BGT (svb-bgt.nl)</a:t>
            </a:r>
            <a:endParaRPr lang="nl-NL" sz="1600" dirty="0"/>
          </a:p>
          <a:p>
            <a:pPr>
              <a:buFontTx/>
              <a:buChar char="-"/>
            </a:pPr>
            <a:endParaRPr lang="nl-NL" sz="1800" dirty="0">
              <a:latin typeface="+mn-lt"/>
              <a:ea typeface="Times New Roman" panose="02020603050405020304" pitchFamily="18" charset="0"/>
            </a:endParaRPr>
          </a:p>
          <a:p>
            <a:pPr marL="342900" lvl="0" indent="-342900">
              <a:spcAft>
                <a:spcPts val="1200"/>
              </a:spcAft>
              <a:buFont typeface="Calibri" panose="020F0502020204030204" pitchFamily="34" charset="0"/>
              <a:buChar char="-"/>
            </a:pPr>
            <a:r>
              <a:rPr lang="nl-NL" sz="2000" dirty="0">
                <a:latin typeface="+mn-lt"/>
                <a:ea typeface="Times New Roman" panose="02020603050405020304" pitchFamily="18" charset="0"/>
              </a:rPr>
              <a:t>Stand van zaken IMGEO 2.2: </a:t>
            </a:r>
            <a:r>
              <a:rPr lang="nl-NL" sz="1600" dirty="0">
                <a:hlinkClick r:id="rId4"/>
              </a:rPr>
              <a:t>BGT Voortgang Transitie 2e tranche (svb-bgt.nl)</a:t>
            </a:r>
            <a:r>
              <a:rPr lang="nl-NL" sz="2000" dirty="0">
                <a:latin typeface="+mn-lt"/>
                <a:ea typeface="Times New Roman" panose="02020603050405020304" pitchFamily="18" charset="0"/>
              </a:rPr>
              <a:t> </a:t>
            </a:r>
            <a:endParaRPr lang="nl-NL" sz="2000" dirty="0">
              <a:latin typeface="+mn-lt"/>
              <a:ea typeface="Calibri" panose="020F0502020204030204" pitchFamily="34" charset="0"/>
            </a:endParaRPr>
          </a:p>
          <a:p>
            <a:pPr marL="742950" lvl="1" indent="-285750">
              <a:buFont typeface="Courier New" panose="02070309020205020404" pitchFamily="49" charset="0"/>
              <a:buChar char="o"/>
            </a:pPr>
            <a:r>
              <a:rPr lang="nl-NL" sz="1800" dirty="0">
                <a:latin typeface="+mn-lt"/>
                <a:ea typeface="Times New Roman" panose="02020603050405020304" pitchFamily="18" charset="0"/>
              </a:rPr>
              <a:t>Aanpassing n.a.v. implementatieplan/dashboards, hoe loopt dit, deadline 1 maart 2022: </a:t>
            </a:r>
            <a:r>
              <a:rPr lang="nl-NL" sz="1600" u="sng" dirty="0">
                <a:solidFill>
                  <a:srgbClr val="0000FF"/>
                </a:solidFill>
                <a:latin typeface="+mn-lt"/>
                <a:ea typeface="Times New Roman" panose="02020603050405020304" pitchFamily="18" charset="0"/>
                <a:hlinkClick r:id="rId5"/>
              </a:rPr>
              <a:t>20200616-implementatieplan-versie-1.0-1.pdf (svb-bgt.nl)</a:t>
            </a:r>
            <a:endParaRPr lang="nl-NL" sz="1600" dirty="0">
              <a:latin typeface="+mn-lt"/>
              <a:ea typeface="Calibri" panose="020F0502020204030204" pitchFamily="34" charset="0"/>
            </a:endParaRPr>
          </a:p>
          <a:p>
            <a:pPr marL="742950" lvl="1" indent="-285750">
              <a:spcAft>
                <a:spcPts val="1200"/>
              </a:spcAft>
              <a:buFont typeface="Courier New" panose="02070309020205020404" pitchFamily="49" charset="0"/>
              <a:buChar char="o"/>
            </a:pPr>
            <a:r>
              <a:rPr lang="nl-NL" sz="1800" dirty="0">
                <a:latin typeface="+mn-lt"/>
                <a:ea typeface="Times New Roman" panose="02020603050405020304" pitchFamily="18" charset="0"/>
              </a:rPr>
              <a:t>Oproep evaluatie nieuwe versie objectenhandboek IMGeo2.2: </a:t>
            </a:r>
            <a:br>
              <a:rPr lang="nl-NL" sz="1800" dirty="0">
                <a:latin typeface="+mn-lt"/>
                <a:ea typeface="Times New Roman" panose="02020603050405020304" pitchFamily="18" charset="0"/>
              </a:rPr>
            </a:br>
            <a:r>
              <a:rPr lang="nl-NL" sz="1600" u="sng" dirty="0">
                <a:solidFill>
                  <a:srgbClr val="0000FF"/>
                </a:solidFill>
                <a:latin typeface="+mn-lt"/>
                <a:ea typeface="Times New Roman" panose="02020603050405020304" pitchFamily="18" charset="0"/>
                <a:hlinkClick r:id="rId6"/>
              </a:rPr>
              <a:t>OPROEP: Doe mee aan de evaluatie objectenhandboek BGT - SVB-BGT (svb-bgt.nl)</a:t>
            </a:r>
            <a:endParaRPr lang="nl-NL" sz="1600" dirty="0">
              <a:latin typeface="+mn-lt"/>
              <a:ea typeface="Calibri" panose="020F0502020204030204" pitchFamily="34" charset="0"/>
            </a:endParaRPr>
          </a:p>
          <a:p>
            <a:pPr>
              <a:buFontTx/>
              <a:buChar char="-"/>
            </a:pPr>
            <a:r>
              <a:rPr lang="nl-NL" sz="2000" dirty="0">
                <a:latin typeface="+mn-lt"/>
              </a:rPr>
              <a:t>Samenwerkingsovereenkomsten HHNK-gemeenten</a:t>
            </a:r>
          </a:p>
        </p:txBody>
      </p:sp>
    </p:spTree>
    <p:extLst>
      <p:ext uri="{BB962C8B-B14F-4D97-AF65-F5344CB8AC3E}">
        <p14:creationId xmlns:p14="http://schemas.microsoft.com/office/powerpoint/2010/main" val="284334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EA88561-AC17-4C17-875A-801335CAEA9F}"/>
              </a:ext>
            </a:extLst>
          </p:cNvPr>
          <p:cNvSpPr>
            <a:spLocks noGrp="1"/>
          </p:cNvSpPr>
          <p:nvPr>
            <p:ph type="title"/>
          </p:nvPr>
        </p:nvSpPr>
        <p:spPr>
          <a:xfrm>
            <a:off x="1079500" y="277567"/>
            <a:ext cx="10033200" cy="720000"/>
          </a:xfrm>
        </p:spPr>
        <p:txBody>
          <a:bodyPr>
            <a:noAutofit/>
          </a:bodyPr>
          <a:lstStyle/>
          <a:p>
            <a:r>
              <a:rPr lang="nl-NL" dirty="0"/>
              <a:t>Wat zijn jullie ervaringen m.b.t. deze eerste </a:t>
            </a:r>
            <a:r>
              <a:rPr lang="nl-NL"/>
              <a:t>regionale bijeenkomst?</a:t>
            </a:r>
            <a:endParaRPr lang="nl-NL" b="1" dirty="0"/>
          </a:p>
        </p:txBody>
      </p:sp>
      <p:sp>
        <p:nvSpPr>
          <p:cNvPr id="6" name="Tijdelijke aanduiding voor inhoud 2">
            <a:extLst>
              <a:ext uri="{FF2B5EF4-FFF2-40B4-BE49-F238E27FC236}">
                <a16:creationId xmlns:a16="http://schemas.microsoft.com/office/drawing/2014/main" id="{2F08BFC4-45DD-450D-8809-720117977682}"/>
              </a:ext>
            </a:extLst>
          </p:cNvPr>
          <p:cNvSpPr>
            <a:spLocks noGrp="1"/>
          </p:cNvSpPr>
          <p:nvPr>
            <p:ph idx="1"/>
          </p:nvPr>
        </p:nvSpPr>
        <p:spPr>
          <a:xfrm>
            <a:off x="1079700" y="1337753"/>
            <a:ext cx="10033000" cy="5033097"/>
          </a:xfrm>
        </p:spPr>
        <p:txBody>
          <a:bodyPr>
            <a:normAutofit/>
          </a:bodyPr>
          <a:lstStyle/>
          <a:p>
            <a:pPr marL="0" indent="0">
              <a:buNone/>
            </a:pPr>
            <a:r>
              <a:rPr lang="nl-NL" sz="2400" dirty="0"/>
              <a:t>Open vraag in </a:t>
            </a:r>
            <a:r>
              <a:rPr lang="nl-NL" dirty="0" err="1"/>
              <a:t>Mentimeter</a:t>
            </a:r>
            <a:r>
              <a:rPr lang="nl-NL" dirty="0"/>
              <a:t>/</a:t>
            </a:r>
            <a:endParaRPr lang="nl-NL" sz="2400" dirty="0"/>
          </a:p>
        </p:txBody>
      </p:sp>
    </p:spTree>
    <p:extLst>
      <p:ext uri="{BB962C8B-B14F-4D97-AF65-F5344CB8AC3E}">
        <p14:creationId xmlns:p14="http://schemas.microsoft.com/office/powerpoint/2010/main" val="402113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pPr marL="0" indent="0">
              <a:buNone/>
            </a:pPr>
            <a:r>
              <a:rPr lang="nl-NL" sz="3200" dirty="0"/>
              <a:t>Voorstelrondje</a:t>
            </a:r>
          </a:p>
        </p:txBody>
      </p:sp>
      <p:pic>
        <p:nvPicPr>
          <p:cNvPr id="5" name="Afbeelding 4">
            <a:extLst>
              <a:ext uri="{FF2B5EF4-FFF2-40B4-BE49-F238E27FC236}">
                <a16:creationId xmlns:a16="http://schemas.microsoft.com/office/drawing/2014/main" id="{0B2B5419-EFAB-409B-A895-9C69FB1DADE9}"/>
              </a:ext>
            </a:extLst>
          </p:cNvPr>
          <p:cNvPicPr>
            <a:picLocks noChangeAspect="1"/>
          </p:cNvPicPr>
          <p:nvPr/>
        </p:nvPicPr>
        <p:blipFill>
          <a:blip r:embed="rId3"/>
          <a:stretch>
            <a:fillRect/>
          </a:stretch>
        </p:blipFill>
        <p:spPr>
          <a:xfrm>
            <a:off x="200721" y="1356782"/>
            <a:ext cx="6568209" cy="4525926"/>
          </a:xfrm>
          <a:prstGeom prst="rect">
            <a:avLst/>
          </a:prstGeom>
        </p:spPr>
      </p:pic>
      <p:sp>
        <p:nvSpPr>
          <p:cNvPr id="3" name="Tekstvak 2"/>
          <p:cNvSpPr txBox="1"/>
          <p:nvPr/>
        </p:nvSpPr>
        <p:spPr>
          <a:xfrm>
            <a:off x="6655985" y="964174"/>
            <a:ext cx="5103888" cy="3785652"/>
          </a:xfrm>
          <a:prstGeom prst="rect">
            <a:avLst/>
          </a:prstGeom>
          <a:noFill/>
        </p:spPr>
        <p:txBody>
          <a:bodyPr wrap="square" rtlCol="0">
            <a:spAutoFit/>
          </a:bodyPr>
          <a:lstStyle/>
          <a:p>
            <a:r>
              <a:rPr lang="nl-NL" b="1" dirty="0">
                <a:latin typeface="Arial" panose="020B0604020202020204" pitchFamily="34" charset="0"/>
                <a:cs typeface="Arial" panose="020B0604020202020204" pitchFamily="34" charset="0"/>
              </a:rPr>
              <a:t>Deelnemers </a:t>
            </a:r>
          </a:p>
          <a:p>
            <a:r>
              <a:rPr lang="nl-NL" b="1" dirty="0">
                <a:latin typeface="Arial" panose="020B0604020202020204" pitchFamily="34" charset="0"/>
                <a:cs typeface="Arial" panose="020B0604020202020204" pitchFamily="34" charset="0"/>
              </a:rPr>
              <a:t>(</a:t>
            </a:r>
            <a:r>
              <a:rPr lang="nl-NL" b="1" dirty="0" err="1">
                <a:latin typeface="Arial" panose="020B0604020202020204" pitchFamily="34" charset="0"/>
                <a:cs typeface="Arial" panose="020B0604020202020204" pitchFamily="34" charset="0"/>
              </a:rPr>
              <a:t>geo</a:t>
            </a:r>
            <a:r>
              <a:rPr lang="nl-NL" b="1" dirty="0">
                <a:latin typeface="Arial" panose="020B0604020202020204" pitchFamily="34" charset="0"/>
                <a:cs typeface="Arial" panose="020B0604020202020204" pitchFamily="34" charset="0"/>
              </a:rPr>
              <a:t>)regio Noord-Holland-Noord:</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 Gemeenten</a:t>
            </a:r>
          </a:p>
          <a:p>
            <a:r>
              <a:rPr lang="nl-NL" dirty="0">
                <a:latin typeface="Arial" panose="020B0604020202020204" pitchFamily="34" charset="0"/>
                <a:cs typeface="Arial" panose="020B0604020202020204" pitchFamily="34" charset="0"/>
              </a:rPr>
              <a:t>- Waterschap HHNK</a:t>
            </a:r>
          </a:p>
          <a:p>
            <a:r>
              <a:rPr lang="nl-NL" dirty="0">
                <a:latin typeface="Arial" panose="020B0604020202020204" pitchFamily="34" charset="0"/>
                <a:cs typeface="Arial" panose="020B0604020202020204" pitchFamily="34" charset="0"/>
              </a:rPr>
              <a:t>- Provincie Noord-Holland</a:t>
            </a:r>
          </a:p>
          <a:p>
            <a:r>
              <a:rPr lang="nl-NL" dirty="0">
                <a:latin typeface="Arial" panose="020B0604020202020204" pitchFamily="34" charset="0"/>
                <a:cs typeface="Arial" panose="020B0604020202020204" pitchFamily="34" charset="0"/>
              </a:rPr>
              <a:t>- Andere bronhouders BGT?</a:t>
            </a:r>
          </a:p>
          <a:p>
            <a:r>
              <a:rPr lang="nl-NL" b="1" dirty="0">
                <a:latin typeface="Arial" panose="020B0604020202020204" pitchFamily="34" charset="0"/>
                <a:cs typeface="Arial" panose="020B0604020202020204" pitchFamily="34" charset="0"/>
              </a:rPr>
              <a:t>….</a:t>
            </a:r>
          </a:p>
          <a:p>
            <a:endParaRPr lang="nl-NL"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5225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Autofit/>
          </a:bodyPr>
          <a:lstStyle/>
          <a:p>
            <a:pPr marL="0" indent="0">
              <a:buNone/>
            </a:pPr>
            <a:r>
              <a:rPr lang="nl-NL" dirty="0"/>
              <a:t>Waar is behoefte aan voor een volgende bijeenkomst?</a:t>
            </a:r>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79700" y="1337753"/>
            <a:ext cx="10033000" cy="5033097"/>
          </a:xfrm>
        </p:spPr>
        <p:txBody>
          <a:bodyPr>
            <a:normAutofit/>
          </a:bodyPr>
          <a:lstStyle/>
          <a:p>
            <a:pPr marL="0" indent="0">
              <a:buNone/>
            </a:pPr>
            <a:r>
              <a:rPr lang="nl-NL" sz="2400" dirty="0"/>
              <a:t>Open vraag in </a:t>
            </a:r>
            <a:r>
              <a:rPr lang="nl-NL" dirty="0" err="1"/>
              <a:t>Mentimeter</a:t>
            </a:r>
            <a:r>
              <a:rPr lang="nl-NL" dirty="0"/>
              <a:t>/</a:t>
            </a:r>
            <a:endParaRPr lang="nl-NL" sz="2400" dirty="0"/>
          </a:p>
        </p:txBody>
      </p:sp>
    </p:spTree>
    <p:extLst>
      <p:ext uri="{BB962C8B-B14F-4D97-AF65-F5344CB8AC3E}">
        <p14:creationId xmlns:p14="http://schemas.microsoft.com/office/powerpoint/2010/main" val="3363947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Autofit/>
          </a:bodyPr>
          <a:lstStyle/>
          <a:p>
            <a:pPr marL="0" indent="0">
              <a:buNone/>
            </a:pPr>
            <a:r>
              <a:rPr lang="nl-NL" dirty="0"/>
              <a:t>Wie kan en wil een bijdrage leveren voor deze regionale bijeenkomsten?</a:t>
            </a:r>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79700" y="1337753"/>
            <a:ext cx="10033000" cy="5033097"/>
          </a:xfrm>
        </p:spPr>
        <p:txBody>
          <a:bodyPr>
            <a:normAutofit/>
          </a:bodyPr>
          <a:lstStyle/>
          <a:p>
            <a:pPr marL="0" indent="0">
              <a:buNone/>
            </a:pPr>
            <a:r>
              <a:rPr lang="nl-NL" sz="2400" dirty="0"/>
              <a:t>Open vraag in </a:t>
            </a:r>
            <a:r>
              <a:rPr lang="nl-NL" dirty="0" err="1"/>
              <a:t>Mentimeter</a:t>
            </a:r>
            <a:endParaRPr lang="nl-NL" sz="2400" dirty="0"/>
          </a:p>
        </p:txBody>
      </p:sp>
    </p:spTree>
    <p:extLst>
      <p:ext uri="{BB962C8B-B14F-4D97-AF65-F5344CB8AC3E}">
        <p14:creationId xmlns:p14="http://schemas.microsoft.com/office/powerpoint/2010/main" val="3215895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5C8449E-FCC8-4BE6-B06E-7797C78D8329}"/>
              </a:ext>
            </a:extLst>
          </p:cNvPr>
          <p:cNvPicPr>
            <a:picLocks noChangeAspect="1"/>
          </p:cNvPicPr>
          <p:nvPr/>
        </p:nvPicPr>
        <p:blipFill>
          <a:blip r:embed="rId3"/>
          <a:stretch>
            <a:fillRect/>
          </a:stretch>
        </p:blipFill>
        <p:spPr>
          <a:xfrm>
            <a:off x="2169042" y="637567"/>
            <a:ext cx="7853916" cy="4871883"/>
          </a:xfrm>
          <a:prstGeom prst="rect">
            <a:avLst/>
          </a:prstGeom>
        </p:spPr>
      </p:pic>
      <p:sp>
        <p:nvSpPr>
          <p:cNvPr id="5" name="Tekstvak 4">
            <a:extLst>
              <a:ext uri="{FF2B5EF4-FFF2-40B4-BE49-F238E27FC236}">
                <a16:creationId xmlns:a16="http://schemas.microsoft.com/office/drawing/2014/main" id="{C0298C00-293E-487C-A709-C09100410019}"/>
              </a:ext>
            </a:extLst>
          </p:cNvPr>
          <p:cNvSpPr txBox="1"/>
          <p:nvPr/>
        </p:nvSpPr>
        <p:spPr>
          <a:xfrm>
            <a:off x="6932425" y="901870"/>
            <a:ext cx="1722476" cy="1015663"/>
          </a:xfrm>
          <a:prstGeom prst="rect">
            <a:avLst/>
          </a:prstGeom>
          <a:noFill/>
        </p:spPr>
        <p:txBody>
          <a:bodyPr wrap="square">
            <a:spAutoFit/>
          </a:bodyPr>
          <a:lstStyle/>
          <a:p>
            <a:pPr marL="0" indent="0" algn="ctr">
              <a:buNone/>
            </a:pPr>
            <a:r>
              <a:rPr lang="nl-NL" sz="2000" b="1" dirty="0"/>
              <a:t>Volgende keer: </a:t>
            </a:r>
          </a:p>
          <a:p>
            <a:pPr marL="0" indent="0" algn="ctr">
              <a:buNone/>
            </a:pPr>
            <a:r>
              <a:rPr lang="nl-NL" sz="2000" b="1" dirty="0"/>
              <a:t>datum</a:t>
            </a:r>
          </a:p>
        </p:txBody>
      </p:sp>
      <p:sp>
        <p:nvSpPr>
          <p:cNvPr id="6" name="Titel 1">
            <a:extLst>
              <a:ext uri="{FF2B5EF4-FFF2-40B4-BE49-F238E27FC236}">
                <a16:creationId xmlns:a16="http://schemas.microsoft.com/office/drawing/2014/main" id="{9E6BF039-876A-403D-B26A-2B86AC10EA6B}"/>
              </a:ext>
            </a:extLst>
          </p:cNvPr>
          <p:cNvSpPr>
            <a:spLocks noGrp="1"/>
          </p:cNvSpPr>
          <p:nvPr>
            <p:ph type="title"/>
          </p:nvPr>
        </p:nvSpPr>
        <p:spPr>
          <a:xfrm>
            <a:off x="1079500" y="277567"/>
            <a:ext cx="10033200" cy="720000"/>
          </a:xfrm>
        </p:spPr>
        <p:txBody>
          <a:bodyPr>
            <a:normAutofit/>
          </a:bodyPr>
          <a:lstStyle/>
          <a:p>
            <a:r>
              <a:rPr lang="nl-NL" dirty="0"/>
              <a:t>Rondvraag</a:t>
            </a:r>
            <a:endParaRPr lang="nl-NL" sz="3200" b="1" dirty="0"/>
          </a:p>
        </p:txBody>
      </p:sp>
    </p:spTree>
    <p:extLst>
      <p:ext uri="{BB962C8B-B14F-4D97-AF65-F5344CB8AC3E}">
        <p14:creationId xmlns:p14="http://schemas.microsoft.com/office/powerpoint/2010/main" val="389510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81CD4-0D86-4D67-BC8B-56380340995F}"/>
              </a:ext>
            </a:extLst>
          </p:cNvPr>
          <p:cNvSpPr>
            <a:spLocks noGrp="1"/>
          </p:cNvSpPr>
          <p:nvPr>
            <p:ph type="title"/>
          </p:nvPr>
        </p:nvSpPr>
        <p:spPr>
          <a:xfrm>
            <a:off x="1080000" y="2709000"/>
            <a:ext cx="10033200" cy="720000"/>
          </a:xfrm>
        </p:spPr>
        <p:txBody>
          <a:bodyPr/>
          <a:lstStyle/>
          <a:p>
            <a:r>
              <a:rPr lang="nl-NL" dirty="0"/>
              <a:t>Dank en tot ziens op de volgende bijeenkomst!</a:t>
            </a:r>
          </a:p>
        </p:txBody>
      </p:sp>
      <p:sp>
        <p:nvSpPr>
          <p:cNvPr id="3" name="Tijdelijke aanduiding voor inhoud 2">
            <a:extLst>
              <a:ext uri="{FF2B5EF4-FFF2-40B4-BE49-F238E27FC236}">
                <a16:creationId xmlns:a16="http://schemas.microsoft.com/office/drawing/2014/main" id="{10982F4C-FC7D-4785-8F2C-DADC7AFE906D}"/>
              </a:ext>
            </a:extLst>
          </p:cNvPr>
          <p:cNvSpPr>
            <a:spLocks noGrp="1"/>
          </p:cNvSpPr>
          <p:nvPr>
            <p:ph idx="1"/>
          </p:nvPr>
        </p:nvSpPr>
        <p:spPr/>
        <p:txBody>
          <a:bodyPr/>
          <a:lstStyle/>
          <a:p>
            <a:r>
              <a:rPr lang="nl-NL" dirty="0"/>
              <a:t>Wanneer zien we elkaar weer?</a:t>
            </a:r>
          </a:p>
          <a:p>
            <a:r>
              <a:rPr lang="nl-NL" dirty="0"/>
              <a:t>Oktober – november?</a:t>
            </a:r>
          </a:p>
        </p:txBody>
      </p:sp>
    </p:spTree>
    <p:extLst>
      <p:ext uri="{BB962C8B-B14F-4D97-AF65-F5344CB8AC3E}">
        <p14:creationId xmlns:p14="http://schemas.microsoft.com/office/powerpoint/2010/main" val="383181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4CCDC-FC5B-4D06-B950-18B4BBD672E6}"/>
              </a:ext>
            </a:extLst>
          </p:cNvPr>
          <p:cNvSpPr>
            <a:spLocks noGrp="1"/>
          </p:cNvSpPr>
          <p:nvPr>
            <p:ph type="title"/>
          </p:nvPr>
        </p:nvSpPr>
        <p:spPr/>
        <p:txBody>
          <a:bodyPr/>
          <a:lstStyle/>
          <a:p>
            <a:r>
              <a:rPr lang="nl-NL" dirty="0"/>
              <a:t>Waar gaan wij over? Wat is ons (geo)bereik:</a:t>
            </a:r>
          </a:p>
        </p:txBody>
      </p:sp>
      <p:sp>
        <p:nvSpPr>
          <p:cNvPr id="3" name="Tijdelijke aanduiding voor inhoud 2">
            <a:extLst>
              <a:ext uri="{FF2B5EF4-FFF2-40B4-BE49-F238E27FC236}">
                <a16:creationId xmlns:a16="http://schemas.microsoft.com/office/drawing/2014/main" id="{BF69E8AD-5920-472F-AF98-C5CCABA52EA5}"/>
              </a:ext>
            </a:extLst>
          </p:cNvPr>
          <p:cNvSpPr>
            <a:spLocks noGrp="1"/>
          </p:cNvSpPr>
          <p:nvPr>
            <p:ph idx="1"/>
          </p:nvPr>
        </p:nvSpPr>
        <p:spPr>
          <a:xfrm>
            <a:off x="226503" y="1106838"/>
            <a:ext cx="11642940" cy="5444832"/>
          </a:xfrm>
        </p:spPr>
        <p:txBody>
          <a:bodyPr/>
          <a:lstStyle/>
          <a:p>
            <a:pPr marL="342900" indent="-342900">
              <a:buFont typeface="Arial" panose="020B0604020202020204" pitchFamily="34" charset="0"/>
              <a:buChar char="•"/>
            </a:pPr>
            <a:r>
              <a:rPr lang="nl-NL" dirty="0"/>
              <a:t>Algemene geo-informatie ’thema’s en zaken’ </a:t>
            </a:r>
          </a:p>
          <a:p>
            <a:pPr marL="342900" indent="-342900">
              <a:buFont typeface="Arial" panose="020B0604020202020204" pitchFamily="34" charset="0"/>
              <a:buChar char="•"/>
            </a:pPr>
            <a:r>
              <a:rPr lang="nl-NL" dirty="0"/>
              <a:t>Landelijke (</a:t>
            </a:r>
            <a:r>
              <a:rPr lang="nl-NL" dirty="0" err="1"/>
              <a:t>geo</a:t>
            </a:r>
            <a:r>
              <a:rPr lang="nl-NL" dirty="0"/>
              <a:t>)basisregistraties: BGT, BAG, BRK, BRO, WOZ</a:t>
            </a:r>
          </a:p>
          <a:p>
            <a:pPr marL="342900" indent="-342900">
              <a:buFont typeface="Arial" panose="020B0604020202020204" pitchFamily="34" charset="0"/>
              <a:buChar char="•"/>
            </a:pPr>
            <a:r>
              <a:rPr lang="nl-NL" dirty="0"/>
              <a:t>Landelijke (</a:t>
            </a:r>
            <a:r>
              <a:rPr lang="nl-NL" dirty="0" err="1"/>
              <a:t>geo</a:t>
            </a:r>
            <a:r>
              <a:rPr lang="nl-NL" dirty="0"/>
              <a:t>)ontwikkelingen: </a:t>
            </a:r>
            <a:r>
              <a:rPr lang="nl-NL" dirty="0" err="1"/>
              <a:t>DiSGeo</a:t>
            </a:r>
            <a:r>
              <a:rPr lang="nl-NL" dirty="0"/>
              <a:t>/SOR, Geosamen2</a:t>
            </a:r>
          </a:p>
          <a:p>
            <a:pPr marL="342900" indent="-342900">
              <a:buFont typeface="Arial" panose="020B0604020202020204" pitchFamily="34" charset="0"/>
              <a:buChar char="•"/>
            </a:pPr>
            <a:r>
              <a:rPr lang="nl-NL" dirty="0"/>
              <a:t>Landelijke (geo)standaarden: NEN3610, NEN2660, NTA8035 (BIM), GWSW (Gegevenswoordenboek Stedelijk Water)</a:t>
            </a:r>
          </a:p>
          <a:p>
            <a:pPr marL="342900" indent="-342900">
              <a:buFont typeface="Arial" panose="020B0604020202020204" pitchFamily="34" charset="0"/>
              <a:buChar char="•"/>
            </a:pPr>
            <a:r>
              <a:rPr lang="nl-NL" dirty="0"/>
              <a:t>Landelijke (</a:t>
            </a:r>
            <a:r>
              <a:rPr lang="nl-NL" dirty="0" err="1"/>
              <a:t>geo</a:t>
            </a:r>
            <a:r>
              <a:rPr lang="nl-NL" dirty="0"/>
              <a:t>)referentievoorzieningen: AHN(4), beeldmateriaal</a:t>
            </a:r>
          </a:p>
          <a:p>
            <a:pPr marL="342900" indent="-342900">
              <a:buFont typeface="Arial" panose="020B0604020202020204" pitchFamily="34" charset="0"/>
              <a:buChar char="•"/>
            </a:pPr>
            <a:r>
              <a:rPr lang="nl-NL" dirty="0"/>
              <a:t>Landelijke (</a:t>
            </a:r>
            <a:r>
              <a:rPr lang="nl-NL" dirty="0" err="1"/>
              <a:t>geo</a:t>
            </a:r>
            <a:r>
              <a:rPr lang="nl-NL" dirty="0"/>
              <a:t>)referentiedata: 3D panorama’s, LIDAR-puntenwolken</a:t>
            </a:r>
          </a:p>
          <a:p>
            <a:pPr marL="342900" indent="-342900">
              <a:buFont typeface="Arial" panose="020B0604020202020204" pitchFamily="34" charset="0"/>
              <a:buChar char="•"/>
            </a:pPr>
            <a:r>
              <a:rPr lang="nl-NL" dirty="0"/>
              <a:t>Landelijke voorzieningen met wettelijke verplichtingen: Wkpb, DSO, INSPIRE, WIBON</a:t>
            </a:r>
          </a:p>
          <a:p>
            <a:pPr marL="342900" indent="-342900">
              <a:buFont typeface="Arial" panose="020B0604020202020204" pitchFamily="34" charset="0"/>
              <a:buChar char="•"/>
            </a:pPr>
            <a:r>
              <a:rPr lang="nl-NL" dirty="0"/>
              <a:t>Landelijke (geo)netwerken: NWB, VIN (Vaarweg Informatie Nederland)</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In samenhang met onze sector- / kernregistraties</a:t>
            </a:r>
          </a:p>
          <a:p>
            <a:pPr marL="342900" indent="-342900">
              <a:buFont typeface="Arial" panose="020B0604020202020204" pitchFamily="34" charset="0"/>
              <a:buChar char="•"/>
            </a:pPr>
            <a:endParaRPr lang="nl-NL" dirty="0"/>
          </a:p>
          <a:p>
            <a:r>
              <a:rPr lang="nl-NL" dirty="0"/>
              <a:t> Wat niet?</a:t>
            </a:r>
          </a:p>
        </p:txBody>
      </p:sp>
    </p:spTree>
    <p:extLst>
      <p:ext uri="{BB962C8B-B14F-4D97-AF65-F5344CB8AC3E}">
        <p14:creationId xmlns:p14="http://schemas.microsoft.com/office/powerpoint/2010/main" val="395367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4CCDC-FC5B-4D06-B950-18B4BBD672E6}"/>
              </a:ext>
            </a:extLst>
          </p:cNvPr>
          <p:cNvSpPr>
            <a:spLocks noGrp="1"/>
          </p:cNvSpPr>
          <p:nvPr>
            <p:ph type="title"/>
          </p:nvPr>
        </p:nvSpPr>
        <p:spPr>
          <a:xfrm>
            <a:off x="403299" y="186868"/>
            <a:ext cx="5468995" cy="1115415"/>
          </a:xfrm>
        </p:spPr>
        <p:txBody>
          <a:bodyPr vert="horz" lIns="91440" tIns="45720" rIns="91440" bIns="45720" rtlCol="0" anchor="b">
            <a:normAutofit fontScale="90000"/>
          </a:bodyPr>
          <a:lstStyle/>
          <a:p>
            <a:pPr defTabSz="914400"/>
            <a:r>
              <a:rPr lang="en-US" sz="3800" dirty="0" err="1">
                <a:solidFill>
                  <a:schemeClr val="tx1"/>
                </a:solidFill>
                <a:latin typeface="+mj-lt"/>
                <a:ea typeface="+mj-ea"/>
                <a:cs typeface="+mj-cs"/>
              </a:rPr>
              <a:t>Waar</a:t>
            </a:r>
            <a:r>
              <a:rPr lang="en-US" sz="3800" dirty="0">
                <a:solidFill>
                  <a:schemeClr val="tx1"/>
                </a:solidFill>
                <a:latin typeface="+mj-lt"/>
                <a:ea typeface="+mj-ea"/>
                <a:cs typeface="+mj-cs"/>
              </a:rPr>
              <a:t> </a:t>
            </a:r>
            <a:r>
              <a:rPr lang="en-US" sz="3800" dirty="0" err="1">
                <a:solidFill>
                  <a:schemeClr val="tx1"/>
                </a:solidFill>
                <a:latin typeface="+mj-lt"/>
                <a:ea typeface="+mj-ea"/>
                <a:cs typeface="+mj-cs"/>
              </a:rPr>
              <a:t>gaan</a:t>
            </a:r>
            <a:r>
              <a:rPr lang="en-US" sz="3800" dirty="0">
                <a:solidFill>
                  <a:schemeClr val="tx1"/>
                </a:solidFill>
                <a:latin typeface="+mj-lt"/>
                <a:ea typeface="+mj-ea"/>
                <a:cs typeface="+mj-cs"/>
              </a:rPr>
              <a:t> </a:t>
            </a:r>
            <a:r>
              <a:rPr lang="en-US" sz="3800" dirty="0" err="1">
                <a:solidFill>
                  <a:schemeClr val="tx1"/>
                </a:solidFill>
                <a:latin typeface="+mj-lt"/>
                <a:ea typeface="+mj-ea"/>
                <a:cs typeface="+mj-cs"/>
              </a:rPr>
              <a:t>wij</a:t>
            </a:r>
            <a:r>
              <a:rPr lang="en-US" sz="3800" dirty="0">
                <a:solidFill>
                  <a:schemeClr val="tx1"/>
                </a:solidFill>
                <a:latin typeface="+mj-lt"/>
                <a:ea typeface="+mj-ea"/>
                <a:cs typeface="+mj-cs"/>
              </a:rPr>
              <a:t> over? </a:t>
            </a:r>
            <a:br>
              <a:rPr lang="en-US" sz="3800" dirty="0">
                <a:solidFill>
                  <a:schemeClr val="tx1"/>
                </a:solidFill>
                <a:latin typeface="+mj-lt"/>
                <a:ea typeface="+mj-ea"/>
                <a:cs typeface="+mj-cs"/>
              </a:rPr>
            </a:br>
            <a:r>
              <a:rPr lang="en-US" sz="3800" dirty="0">
                <a:solidFill>
                  <a:schemeClr val="tx1"/>
                </a:solidFill>
                <a:latin typeface="+mj-lt"/>
                <a:ea typeface="+mj-ea"/>
                <a:cs typeface="+mj-cs"/>
              </a:rPr>
              <a:t>Wat is </a:t>
            </a:r>
            <a:r>
              <a:rPr lang="en-US" sz="3800" dirty="0" err="1">
                <a:solidFill>
                  <a:schemeClr val="tx1"/>
                </a:solidFill>
                <a:latin typeface="+mj-lt"/>
                <a:ea typeface="+mj-ea"/>
                <a:cs typeface="+mj-cs"/>
              </a:rPr>
              <a:t>ons</a:t>
            </a:r>
            <a:r>
              <a:rPr lang="en-US" sz="3800" dirty="0">
                <a:solidFill>
                  <a:schemeClr val="tx1"/>
                </a:solidFill>
                <a:latin typeface="+mj-lt"/>
                <a:ea typeface="+mj-ea"/>
                <a:cs typeface="+mj-cs"/>
              </a:rPr>
              <a:t> </a:t>
            </a:r>
            <a:r>
              <a:rPr lang="en-US" sz="3800" dirty="0" err="1">
                <a:solidFill>
                  <a:schemeClr val="tx1"/>
                </a:solidFill>
                <a:latin typeface="+mj-lt"/>
                <a:ea typeface="+mj-ea"/>
                <a:cs typeface="+mj-cs"/>
              </a:rPr>
              <a:t>bereik</a:t>
            </a:r>
            <a:r>
              <a:rPr lang="en-US" sz="3800" dirty="0">
                <a:solidFill>
                  <a:schemeClr val="tx1"/>
                </a:solidFill>
                <a:latin typeface="+mj-lt"/>
                <a:ea typeface="+mj-ea"/>
                <a:cs typeface="+mj-cs"/>
              </a:rPr>
              <a:t>?</a:t>
            </a:r>
          </a:p>
        </p:txBody>
      </p:sp>
      <p:pic>
        <p:nvPicPr>
          <p:cNvPr id="6" name="Afbeelding 5">
            <a:extLst>
              <a:ext uri="{FF2B5EF4-FFF2-40B4-BE49-F238E27FC236}">
                <a16:creationId xmlns:a16="http://schemas.microsoft.com/office/drawing/2014/main" id="{1696462D-EF3D-4258-BFA0-33D0D49782E1}"/>
              </a:ext>
            </a:extLst>
          </p:cNvPr>
          <p:cNvPicPr>
            <a:picLocks noChangeAspect="1"/>
          </p:cNvPicPr>
          <p:nvPr/>
        </p:nvPicPr>
        <p:blipFill>
          <a:blip r:embed="rId2"/>
          <a:stretch>
            <a:fillRect/>
          </a:stretch>
        </p:blipFill>
        <p:spPr>
          <a:xfrm>
            <a:off x="276839" y="1852967"/>
            <a:ext cx="6256344" cy="3863291"/>
          </a:xfrm>
          <a:prstGeom prst="rect">
            <a:avLst/>
          </a:prstGeom>
        </p:spPr>
      </p:pic>
      <p:pic>
        <p:nvPicPr>
          <p:cNvPr id="7" name="Picture 2" descr="De bronafbeelding bekijken">
            <a:extLst>
              <a:ext uri="{FF2B5EF4-FFF2-40B4-BE49-F238E27FC236}">
                <a16:creationId xmlns:a16="http://schemas.microsoft.com/office/drawing/2014/main" id="{66ACD665-1B97-4185-8366-8241D03AB0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72217" y="520115"/>
            <a:ext cx="2959428" cy="214558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10ED3C55-E51F-496A-B8F7-D06440975228}"/>
              </a:ext>
            </a:extLst>
          </p:cNvPr>
          <p:cNvPicPr>
            <a:picLocks noChangeAspect="1"/>
          </p:cNvPicPr>
          <p:nvPr/>
        </p:nvPicPr>
        <p:blipFill>
          <a:blip r:embed="rId4"/>
          <a:stretch>
            <a:fillRect/>
          </a:stretch>
        </p:blipFill>
        <p:spPr>
          <a:xfrm>
            <a:off x="7206989" y="2927758"/>
            <a:ext cx="4491011" cy="2683379"/>
          </a:xfrm>
          <a:prstGeom prst="rect">
            <a:avLst/>
          </a:prstGeom>
        </p:spPr>
      </p:pic>
      <p:cxnSp>
        <p:nvCxnSpPr>
          <p:cNvPr id="44" name="Straight Connector 43">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87D1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33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pPr marL="0" indent="0">
              <a:buNone/>
            </a:pPr>
            <a:r>
              <a:rPr lang="nl-NL" sz="3200" dirty="0"/>
              <a:t>Agenda</a:t>
            </a:r>
          </a:p>
        </p:txBody>
      </p:sp>
      <p:sp>
        <p:nvSpPr>
          <p:cNvPr id="5" name="Tijdelijke aanduiding voor inhoud 2">
            <a:extLst>
              <a:ext uri="{FF2B5EF4-FFF2-40B4-BE49-F238E27FC236}">
                <a16:creationId xmlns:a16="http://schemas.microsoft.com/office/drawing/2014/main" id="{73DF84C6-C7CB-47A8-BD95-3023558C3E3C}"/>
              </a:ext>
            </a:extLst>
          </p:cNvPr>
          <p:cNvSpPr txBox="1">
            <a:spLocks/>
          </p:cNvSpPr>
          <p:nvPr/>
        </p:nvSpPr>
        <p:spPr bwMode="auto">
          <a:xfrm>
            <a:off x="408719" y="1305911"/>
            <a:ext cx="10880520" cy="503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charset="0"/>
              <a:buAutoNum type="arabicPeriod"/>
            </a:pPr>
            <a:r>
              <a:rPr lang="nl-NL" dirty="0">
                <a:solidFill>
                  <a:schemeClr val="bg1">
                    <a:lumMod val="75000"/>
                  </a:schemeClr>
                </a:solidFill>
              </a:rPr>
              <a:t>Inloop, opening en welkom							9.30</a:t>
            </a:r>
          </a:p>
          <a:p>
            <a:pPr marL="457200" indent="-457200">
              <a:buFont typeface="Arial" charset="0"/>
              <a:buAutoNum type="arabicPeriod"/>
            </a:pPr>
            <a:r>
              <a:rPr lang="nl-NL" dirty="0">
                <a:solidFill>
                  <a:schemeClr val="bg1">
                    <a:lumMod val="75000"/>
                  </a:schemeClr>
                </a:solidFill>
              </a:rPr>
              <a:t>Voorstelrondje	</a:t>
            </a:r>
            <a:r>
              <a:rPr lang="nl-NL" dirty="0"/>
              <a:t>								</a:t>
            </a:r>
            <a:r>
              <a:rPr lang="nl-NL" dirty="0">
                <a:solidFill>
                  <a:schemeClr val="bg1">
                    <a:lumMod val="75000"/>
                  </a:schemeClr>
                </a:solidFill>
              </a:rPr>
              <a:t>9.33</a:t>
            </a:r>
          </a:p>
          <a:p>
            <a:pPr marL="457200" indent="-457200">
              <a:buFont typeface="Arial" charset="0"/>
              <a:buAutoNum type="arabicPeriod"/>
            </a:pPr>
            <a:r>
              <a:rPr lang="nl-NL" dirty="0">
                <a:latin typeface="Arial" panose="020B0604020202020204" pitchFamily="34" charset="0"/>
                <a:cs typeface="Arial" panose="020B0604020202020204" pitchFamily="34" charset="0"/>
              </a:rPr>
              <a:t>Regio bijeenkomsten								9.55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Pauze									         10.10 </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Uitvoering regionalisering Geo-informatie in Noord-Holland-Noord       10.20</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Gebruik en stimuleren kennisbank GGB				         10.30</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SOR									         10.35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Pauze									         11.15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Stand van zaken BGT-bijhouding					         11.25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Vervolgbijeenkomsten							         11.45</a:t>
            </a:r>
          </a:p>
          <a:p>
            <a:pPr marL="457200" indent="-457200">
              <a:buFont typeface="Arial" charset="0"/>
              <a:buAutoNum type="arabicPeriod"/>
            </a:pPr>
            <a:r>
              <a:rPr lang="nl-NL" dirty="0">
                <a:latin typeface="Arial" panose="020B0604020202020204" pitchFamily="34" charset="0"/>
                <a:ea typeface="Calibri" panose="020F0502020204030204" pitchFamily="34" charset="0"/>
                <a:cs typeface="Arial" panose="020B0604020202020204" pitchFamily="34" charset="0"/>
              </a:rPr>
              <a:t>Rondvraag								         11.50</a:t>
            </a:r>
          </a:p>
          <a:p>
            <a:pPr marL="457200" indent="-457200">
              <a:buFont typeface="Arial" charset="0"/>
              <a:buAutoNum type="arabicPeriod"/>
            </a:pPr>
            <a:r>
              <a:rPr lang="nl-NL" dirty="0">
                <a:latin typeface="Arial" panose="020B0604020202020204" pitchFamily="34" charset="0"/>
                <a:cs typeface="Arial" panose="020B0604020202020204" pitchFamily="34" charset="0"/>
              </a:rPr>
              <a:t>Sluiting									         12.00</a:t>
            </a:r>
          </a:p>
        </p:txBody>
      </p:sp>
    </p:spTree>
    <p:extLst>
      <p:ext uri="{BB962C8B-B14F-4D97-AF65-F5344CB8AC3E}">
        <p14:creationId xmlns:p14="http://schemas.microsoft.com/office/powerpoint/2010/main" val="315757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r>
              <a:rPr lang="nl-NL" sz="3200" b="1" dirty="0"/>
              <a:t>Regionalisering GGB</a:t>
            </a:r>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79499" y="1267691"/>
            <a:ext cx="10903393" cy="5033097"/>
          </a:xfrm>
        </p:spPr>
        <p:txBody>
          <a:bodyPr>
            <a:normAutofit/>
          </a:bodyPr>
          <a:lstStyle/>
          <a:p>
            <a:pPr marL="0" indent="0">
              <a:buNone/>
            </a:pPr>
            <a:r>
              <a:rPr lang="nl-NL" sz="2400" dirty="0"/>
              <a:t>Regio-indeling ten behoev</a:t>
            </a:r>
            <a:r>
              <a:rPr lang="nl-NL" dirty="0"/>
              <a:t>e van het versterken van de contacten met de gemeenten vanuit het GGB. </a:t>
            </a:r>
          </a:p>
          <a:p>
            <a:pPr marL="0" indent="0">
              <a:buNone/>
            </a:pPr>
            <a:endParaRPr lang="nl-NL" dirty="0"/>
          </a:p>
          <a:p>
            <a:pPr marL="457200" indent="-457200">
              <a:buAutoNum type="arabicPeriod"/>
            </a:pPr>
            <a:r>
              <a:rPr lang="nl-NL" dirty="0"/>
              <a:t>Gemeenten in de regio’s hebben behoefte aan regionale bijeenkomsten aangegeven</a:t>
            </a:r>
          </a:p>
          <a:p>
            <a:pPr marL="457200" indent="-457200">
              <a:buAutoNum type="arabicPeriod"/>
            </a:pPr>
            <a:r>
              <a:rPr lang="nl-NL" dirty="0">
                <a:latin typeface="Arial" panose="020B0604020202020204" pitchFamily="34" charset="0"/>
                <a:cs typeface="Arial" panose="020B0604020202020204" pitchFamily="34" charset="0"/>
              </a:rPr>
              <a:t>VNG-R kan daarbij signalen, meningen en ideeën van alle gemeenten ophalen</a:t>
            </a:r>
          </a:p>
          <a:p>
            <a:pPr marL="457200" indent="-457200">
              <a:buAutoNum type="arabicPeriod"/>
            </a:pPr>
            <a:r>
              <a:rPr lang="nl-NL" dirty="0">
                <a:latin typeface="Arial" panose="020B0604020202020204" pitchFamily="34" charset="0"/>
                <a:ea typeface="Calibri" panose="020F0502020204030204" pitchFamily="34" charset="0"/>
                <a:cs typeface="Arial" panose="020B0604020202020204" pitchFamily="34" charset="0"/>
              </a:rPr>
              <a:t>Vanuit specifieke projecten behoefte aan regionale contacten</a:t>
            </a:r>
          </a:p>
          <a:p>
            <a:pPr marL="457200" indent="-457200">
              <a:buAutoNum type="arabicPeriod"/>
            </a:pPr>
            <a:r>
              <a:rPr lang="nl-NL" dirty="0">
                <a:latin typeface="Arial" panose="020B0604020202020204" pitchFamily="34" charset="0"/>
                <a:ea typeface="Calibri" panose="020F0502020204030204" pitchFamily="34" charset="0"/>
                <a:cs typeface="Arial" panose="020B0604020202020204" pitchFamily="34" charset="0"/>
              </a:rPr>
              <a:t>Meer als collectief optreden</a:t>
            </a:r>
          </a:p>
          <a:p>
            <a:pPr marL="457200" indent="-457200">
              <a:buAutoNum type="arabicPeriod"/>
            </a:pPr>
            <a:r>
              <a:rPr lang="nl-NL" dirty="0">
                <a:latin typeface="Arial" panose="020B0604020202020204" pitchFamily="34" charset="0"/>
                <a:ea typeface="Calibri" panose="020F0502020204030204" pitchFamily="34" charset="0"/>
                <a:cs typeface="Arial" panose="020B0604020202020204" pitchFamily="34" charset="0"/>
              </a:rPr>
              <a:t>Meer samenhang brengen in diverse onderwerpen en activiteiten</a:t>
            </a:r>
          </a:p>
          <a:p>
            <a:pPr marL="0" indent="0">
              <a:buNone/>
            </a:pPr>
            <a:endParaRPr lang="nl-NL" dirty="0"/>
          </a:p>
        </p:txBody>
      </p:sp>
    </p:spTree>
    <p:extLst>
      <p:ext uri="{BB962C8B-B14F-4D97-AF65-F5344CB8AC3E}">
        <p14:creationId xmlns:p14="http://schemas.microsoft.com/office/powerpoint/2010/main" val="55614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rmAutofit/>
          </a:bodyPr>
          <a:lstStyle/>
          <a:p>
            <a:r>
              <a:rPr lang="nl-NL" sz="3200" b="1" dirty="0"/>
              <a:t>Regionalisering GGB</a:t>
            </a:r>
          </a:p>
        </p:txBody>
      </p:sp>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79499" y="1267691"/>
            <a:ext cx="10605681" cy="5033097"/>
          </a:xfrm>
        </p:spPr>
        <p:txBody>
          <a:bodyPr>
            <a:normAutofit/>
          </a:bodyPr>
          <a:lstStyle/>
          <a:p>
            <a:pPr marL="0" indent="0">
              <a:buNone/>
            </a:pPr>
            <a:r>
              <a:rPr lang="nl-NL" sz="2400" dirty="0"/>
              <a:t>GGB regio’s voor:</a:t>
            </a:r>
          </a:p>
          <a:p>
            <a:pPr>
              <a:buFont typeface="Arial" panose="020B0604020202020204" pitchFamily="34" charset="0"/>
              <a:buChar char="•"/>
            </a:pPr>
            <a:r>
              <a:rPr lang="nl-NL" dirty="0"/>
              <a:t>Informatie-uitwisseling</a:t>
            </a:r>
          </a:p>
          <a:p>
            <a:pPr>
              <a:buFont typeface="Arial" panose="020B0604020202020204" pitchFamily="34" charset="0"/>
              <a:buChar char="•"/>
            </a:pPr>
            <a:r>
              <a:rPr lang="nl-NL" sz="2400" dirty="0"/>
              <a:t>Kennisdelen</a:t>
            </a:r>
          </a:p>
          <a:p>
            <a:pPr>
              <a:buFont typeface="Arial" panose="020B0604020202020204" pitchFamily="34" charset="0"/>
              <a:buChar char="•"/>
            </a:pPr>
            <a:r>
              <a:rPr lang="nl-NL" sz="2400" dirty="0"/>
              <a:t>Ophalen info wat speelt er </a:t>
            </a:r>
            <a:r>
              <a:rPr lang="nl-NL" dirty="0"/>
              <a:t>in de regio </a:t>
            </a:r>
            <a:endParaRPr lang="nl-NL" sz="2400" dirty="0"/>
          </a:p>
          <a:p>
            <a:pPr>
              <a:buFont typeface="Arial" panose="020B0604020202020204" pitchFamily="34" charset="0"/>
              <a:buChar char="•"/>
            </a:pPr>
            <a:r>
              <a:rPr lang="nl-NL" sz="2400" dirty="0"/>
              <a:t>Implementatie ondersteuning nieuwe registraties / SOR</a:t>
            </a:r>
          </a:p>
          <a:p>
            <a:pPr>
              <a:buFont typeface="Arial" panose="020B0604020202020204" pitchFamily="34" charset="0"/>
              <a:buChar char="•"/>
            </a:pPr>
            <a:r>
              <a:rPr lang="nl-NL" dirty="0"/>
              <a:t>Opvolging bijeenkomsten SVB-BGT</a:t>
            </a:r>
          </a:p>
          <a:p>
            <a:pPr>
              <a:buFont typeface="Arial" panose="020B0604020202020204" pitchFamily="34" charset="0"/>
              <a:buChar char="•"/>
            </a:pPr>
            <a:r>
              <a:rPr lang="nl-NL" dirty="0"/>
              <a:t>…………</a:t>
            </a:r>
          </a:p>
          <a:p>
            <a:pPr marL="0" indent="0">
              <a:buNone/>
            </a:pPr>
            <a:endParaRPr lang="nl-NL" sz="3600" dirty="0"/>
          </a:p>
          <a:p>
            <a:pPr marL="0" indent="0">
              <a:buNone/>
            </a:pPr>
            <a:r>
              <a:rPr lang="nl-NL" dirty="0">
                <a:latin typeface="Arial" panose="020B0604020202020204" pitchFamily="34" charset="0"/>
                <a:cs typeface="Arial" panose="020B0604020202020204" pitchFamily="34" charset="0"/>
              </a:rPr>
              <a:t>Door samen optrekken, delen van goede voorbeelden / documenten hoeft niet iedere deelnemer het wiel zelf uit te vinden.</a:t>
            </a:r>
          </a:p>
          <a:p>
            <a:pPr marL="0" indent="0">
              <a:buNone/>
            </a:pPr>
            <a:endParaRPr lang="nl-NL" sz="3600" dirty="0">
              <a:latin typeface="Arial" panose="020B0604020202020204" pitchFamily="34" charset="0"/>
              <a:cs typeface="Arial" panose="020B0604020202020204" pitchFamily="34" charset="0"/>
            </a:endParaRPr>
          </a:p>
          <a:p>
            <a:pPr marL="0" indent="0">
              <a:buNone/>
            </a:pPr>
            <a:r>
              <a:rPr lang="nl-NL" u="sng" dirty="0"/>
              <a:t>Regio-overleg is van, voor en door gemeenten en andere bronhouders BGT</a:t>
            </a:r>
          </a:p>
          <a:p>
            <a:pPr marL="0" indent="0">
              <a:buNone/>
            </a:pPr>
            <a:endParaRPr lang="nl-NL" sz="2400" dirty="0"/>
          </a:p>
        </p:txBody>
      </p:sp>
    </p:spTree>
    <p:extLst>
      <p:ext uri="{BB962C8B-B14F-4D97-AF65-F5344CB8AC3E}">
        <p14:creationId xmlns:p14="http://schemas.microsoft.com/office/powerpoint/2010/main" val="394948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33FA-70CB-4257-8E19-E311C6DF3CD6}"/>
              </a:ext>
            </a:extLst>
          </p:cNvPr>
          <p:cNvSpPr>
            <a:spLocks noGrp="1"/>
          </p:cNvSpPr>
          <p:nvPr>
            <p:ph type="title"/>
          </p:nvPr>
        </p:nvSpPr>
        <p:spPr/>
        <p:txBody>
          <a:bodyPr>
            <a:noAutofit/>
          </a:bodyPr>
          <a:lstStyle/>
          <a:p>
            <a:r>
              <a:rPr lang="nl-NL" b="1" dirty="0"/>
              <a:t>Regio-bijeenkomsten</a:t>
            </a:r>
            <a:br>
              <a:rPr lang="nl-NL" b="1" dirty="0"/>
            </a:br>
            <a:endParaRPr lang="nl-NL" b="1" dirty="0"/>
          </a:p>
        </p:txBody>
      </p:sp>
      <p:pic>
        <p:nvPicPr>
          <p:cNvPr id="6" name="Afbeelding 5">
            <a:extLst>
              <a:ext uri="{FF2B5EF4-FFF2-40B4-BE49-F238E27FC236}">
                <a16:creationId xmlns:a16="http://schemas.microsoft.com/office/drawing/2014/main" id="{D5FC3182-81F0-4E06-8AB9-BE8DEBB36B79}"/>
              </a:ext>
            </a:extLst>
          </p:cNvPr>
          <p:cNvPicPr>
            <a:picLocks noChangeAspect="1"/>
          </p:cNvPicPr>
          <p:nvPr/>
        </p:nvPicPr>
        <p:blipFill>
          <a:blip r:embed="rId3"/>
          <a:stretch>
            <a:fillRect/>
          </a:stretch>
        </p:blipFill>
        <p:spPr>
          <a:xfrm>
            <a:off x="342657" y="5209456"/>
            <a:ext cx="606755" cy="595921"/>
          </a:xfrm>
          <a:prstGeom prst="rect">
            <a:avLst/>
          </a:prstGeom>
        </p:spPr>
      </p:pic>
      <p:sp>
        <p:nvSpPr>
          <p:cNvPr id="3" name="Tijdelijke aanduiding voor inhoud 2">
            <a:extLst>
              <a:ext uri="{FF2B5EF4-FFF2-40B4-BE49-F238E27FC236}">
                <a16:creationId xmlns:a16="http://schemas.microsoft.com/office/drawing/2014/main" id="{E8F44E11-B5AB-4FDC-86CA-F84F2E750AA0}"/>
              </a:ext>
            </a:extLst>
          </p:cNvPr>
          <p:cNvSpPr>
            <a:spLocks noGrp="1"/>
          </p:cNvSpPr>
          <p:nvPr>
            <p:ph idx="1"/>
          </p:nvPr>
        </p:nvSpPr>
        <p:spPr>
          <a:xfrm>
            <a:off x="1079500" y="1166070"/>
            <a:ext cx="10136581" cy="5255996"/>
          </a:xfrm>
          <a:solidFill>
            <a:schemeClr val="bg1"/>
          </a:solidFill>
        </p:spPr>
        <p:txBody>
          <a:bodyPr>
            <a:normAutofit fontScale="92500" lnSpcReduction="20000"/>
          </a:bodyPr>
          <a:lstStyle/>
          <a:p>
            <a:pPr marL="0" indent="0">
              <a:lnSpc>
                <a:spcPct val="120000"/>
              </a:lnSpc>
              <a:buNone/>
            </a:pPr>
            <a:r>
              <a:rPr lang="nl-NL" sz="2600" dirty="0"/>
              <a:t>De vier (Noord-Oost-Zuid-West) GGB voorjaars- en </a:t>
            </a:r>
            <a:r>
              <a:rPr lang="nl-NL" sz="2600" dirty="0" err="1"/>
              <a:t>najaarsbijeenkomsten</a:t>
            </a:r>
            <a:r>
              <a:rPr lang="nl-NL" sz="2600" dirty="0"/>
              <a:t> blijven bestaan naast de regionale GGB bijeenkomsten. Daarbij kunnen in de regio onderwerpen verder besproken worden.</a:t>
            </a:r>
          </a:p>
          <a:p>
            <a:pPr marL="0" indent="0">
              <a:lnSpc>
                <a:spcPct val="120000"/>
              </a:lnSpc>
              <a:buNone/>
            </a:pPr>
            <a:endParaRPr lang="nl-NL" sz="2600" dirty="0"/>
          </a:p>
          <a:p>
            <a:pPr marL="0" indent="0">
              <a:lnSpc>
                <a:spcPct val="120000"/>
              </a:lnSpc>
              <a:buNone/>
            </a:pPr>
            <a:r>
              <a:rPr lang="nl-NL" sz="2600" dirty="0"/>
              <a:t>Vanuit het Bronhouders Overleg BGT worden regionale BGT-bijeenkomsten georganiseerd. Dit wordt gecombineerd met de regionale GGB-bijeenkomsten.</a:t>
            </a:r>
            <a:br>
              <a:rPr lang="nl-NL" sz="2600" dirty="0"/>
            </a:br>
            <a:r>
              <a:rPr lang="nl-NL" sz="2600" dirty="0"/>
              <a:t>Landelijke secretariaat is per 1 april 2021 overgedragen aan de VNG.</a:t>
            </a:r>
            <a:br>
              <a:rPr lang="nl-NL" sz="2600" dirty="0"/>
            </a:br>
            <a:r>
              <a:rPr lang="nl-NL" sz="2600" dirty="0"/>
              <a:t>Aanspreekpunt voor het secretariaat is Wim Looijen.  </a:t>
            </a:r>
          </a:p>
          <a:p>
            <a:pPr marL="0" indent="0">
              <a:lnSpc>
                <a:spcPct val="120000"/>
              </a:lnSpc>
              <a:buNone/>
            </a:pPr>
            <a:r>
              <a:rPr lang="nl-NL" sz="2600" dirty="0">
                <a:hlinkClick r:id="rId4"/>
              </a:rPr>
              <a:t>secretariaat@svb-bgt.nl</a:t>
            </a:r>
            <a:r>
              <a:rPr lang="nl-NL" sz="2600" dirty="0"/>
              <a:t>  </a:t>
            </a:r>
          </a:p>
          <a:p>
            <a:pPr marL="0" indent="0">
              <a:lnSpc>
                <a:spcPct val="120000"/>
              </a:lnSpc>
              <a:buNone/>
            </a:pPr>
            <a:endParaRPr lang="nl-NL" sz="2600" dirty="0"/>
          </a:p>
          <a:p>
            <a:pPr marL="0" indent="0">
              <a:lnSpc>
                <a:spcPct val="120000"/>
              </a:lnSpc>
              <a:buNone/>
            </a:pPr>
            <a:r>
              <a:rPr lang="nl-NL" sz="2600" dirty="0"/>
              <a:t>Gestreefd is naar een regio-indeling die zowel door GGB als ook voor BGT gebruikt kan worden. Zie kaartje:</a:t>
            </a:r>
          </a:p>
          <a:p>
            <a:pPr marL="0" indent="0">
              <a:buNone/>
            </a:pPr>
            <a:endParaRPr lang="nl-NL" b="1" dirty="0"/>
          </a:p>
          <a:p>
            <a:pPr marL="0" indent="0">
              <a:buNone/>
            </a:pPr>
            <a:endParaRPr lang="nl-NL" b="1" dirty="0"/>
          </a:p>
          <a:p>
            <a:pPr marL="0" indent="0">
              <a:buNone/>
            </a:pPr>
            <a:endParaRPr lang="nl-NL" sz="2400" dirty="0"/>
          </a:p>
        </p:txBody>
      </p:sp>
    </p:spTree>
    <p:extLst>
      <p:ext uri="{BB962C8B-B14F-4D97-AF65-F5344CB8AC3E}">
        <p14:creationId xmlns:p14="http://schemas.microsoft.com/office/powerpoint/2010/main" val="508501160"/>
      </p:ext>
    </p:extLst>
  </p:cSld>
  <p:clrMapOvr>
    <a:masterClrMapping/>
  </p:clrMapOvr>
</p:sld>
</file>

<file path=ppt/theme/theme1.xml><?xml version="1.0" encoding="utf-8"?>
<a:theme xmlns:a="http://schemas.openxmlformats.org/drawingml/2006/main" name="VNG">
  <a:themeElements>
    <a:clrScheme name="Aangepast 1">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002060"/>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8DF045661DB34182D51BE025B994DD" ma:contentTypeVersion="12" ma:contentTypeDescription="Een nieuw document maken." ma:contentTypeScope="" ma:versionID="a23a553c23349bd316fe408f603b198c">
  <xsd:schema xmlns:xsd="http://www.w3.org/2001/XMLSchema" xmlns:xs="http://www.w3.org/2001/XMLSchema" xmlns:p="http://schemas.microsoft.com/office/2006/metadata/properties" xmlns:ns2="8a6fd96c-276d-4c26-965b-c17ee1486823" xmlns:ns3="2391f5ca-2020-4896-bb1b-0adae9738ad4" targetNamespace="http://schemas.microsoft.com/office/2006/metadata/properties" ma:root="true" ma:fieldsID="41fdc77f39b27b73cbb48a1d9db0f1b7" ns2:_="" ns3:_="">
    <xsd:import namespace="8a6fd96c-276d-4c26-965b-c17ee1486823"/>
    <xsd:import namespace="2391f5ca-2020-4896-bb1b-0adae9738ad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fd96c-276d-4c26-965b-c17ee14868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91f5ca-2020-4896-bb1b-0adae9738ad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391f5ca-2020-4896-bb1b-0adae9738ad4">
      <UserInfo>
        <DisplayName>René Hartgerink</DisplayName>
        <AccountId>24</AccountId>
        <AccountType/>
      </UserInfo>
      <UserInfo>
        <DisplayName>Marcel Rietdijk</DisplayName>
        <AccountId>17</AccountId>
        <AccountType/>
      </UserInfo>
      <UserInfo>
        <DisplayName>Gerlof de Haan</DisplayName>
        <AccountId>12</AccountId>
        <AccountType/>
      </UserInfo>
      <UserInfo>
        <DisplayName>Wim Looijen</DisplayName>
        <AccountId>13</AccountId>
        <AccountType/>
      </UserInfo>
      <UserInfo>
        <DisplayName>Sandra Leijten</DisplayName>
        <AccountId>16</AccountId>
        <AccountType/>
      </UserInfo>
    </SharedWithUsers>
  </documentManagement>
</p:properties>
</file>

<file path=customXml/itemProps1.xml><?xml version="1.0" encoding="utf-8"?>
<ds:datastoreItem xmlns:ds="http://schemas.openxmlformats.org/officeDocument/2006/customXml" ds:itemID="{99FA509E-722C-4C7F-931F-3D8CB9213495}">
  <ds:schemaRefs>
    <ds:schemaRef ds:uri="http://schemas.microsoft.com/sharepoint/v3/contenttype/forms"/>
  </ds:schemaRefs>
</ds:datastoreItem>
</file>

<file path=customXml/itemProps2.xml><?xml version="1.0" encoding="utf-8"?>
<ds:datastoreItem xmlns:ds="http://schemas.openxmlformats.org/officeDocument/2006/customXml" ds:itemID="{AE42ED49-7AEF-4510-8B21-A05CD7F5D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fd96c-276d-4c26-965b-c17ee1486823"/>
    <ds:schemaRef ds:uri="2391f5ca-2020-4896-bb1b-0adae9738a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75C1C8-CE98-4C12-820F-F3203F0D0F6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391f5ca-2020-4896-bb1b-0adae9738ad4"/>
    <ds:schemaRef ds:uri="8a6fd96c-276d-4c26-965b-c17ee148682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VNG</Template>
  <TotalTime>17338</TotalTime>
  <Words>2267</Words>
  <Application>Microsoft Office PowerPoint</Application>
  <PresentationFormat>Breedbeeld</PresentationFormat>
  <Paragraphs>296</Paragraphs>
  <Slides>33</Slides>
  <Notes>29</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33</vt:i4>
      </vt:variant>
    </vt:vector>
  </HeadingPairs>
  <TitlesOfParts>
    <vt:vector size="41" baseType="lpstr">
      <vt:lpstr>Arial</vt:lpstr>
      <vt:lpstr>Calibri</vt:lpstr>
      <vt:lpstr>Courier New</vt:lpstr>
      <vt:lpstr>Gill Sans MT</vt:lpstr>
      <vt:lpstr>Univers</vt:lpstr>
      <vt:lpstr>Wingdings</vt:lpstr>
      <vt:lpstr>VNG</vt:lpstr>
      <vt:lpstr>VNG Titels</vt:lpstr>
      <vt:lpstr>1e regionale bijeenkomst Geo-informatie  Noord-Holland-Noord</vt:lpstr>
      <vt:lpstr>Agenda</vt:lpstr>
      <vt:lpstr>Voorstelrondje</vt:lpstr>
      <vt:lpstr>Waar gaan wij over? Wat is ons (geo)bereik:</vt:lpstr>
      <vt:lpstr>Waar gaan wij over?  Wat is ons bereik?</vt:lpstr>
      <vt:lpstr>Agenda</vt:lpstr>
      <vt:lpstr>Regionalisering GGB</vt:lpstr>
      <vt:lpstr>Regionalisering GGB</vt:lpstr>
      <vt:lpstr>Regio-bijeenkomsten </vt:lpstr>
      <vt:lpstr>Regio indeling</vt:lpstr>
      <vt:lpstr>Rolverdeling en werkwijze (GGB / BGT)</vt:lpstr>
      <vt:lpstr>PowerPoint-presentatie</vt:lpstr>
      <vt:lpstr>Agenda</vt:lpstr>
      <vt:lpstr>Welke meerwaarde zien jullie in regionalisering? Betreft GGB / BGT en activiteiten</vt:lpstr>
      <vt:lpstr>Wat gaat goed bij de uitoefening van jullie taken? (Implementatiefase / beheerfase)</vt:lpstr>
      <vt:lpstr>Wat kan verbeterd worden?</vt:lpstr>
      <vt:lpstr>Wat verwacht je van het CGGB, secretariaat GGB en je GGB collega’s?</vt:lpstr>
      <vt:lpstr>Wat verwacht je van VNG(-R)?</vt:lpstr>
      <vt:lpstr>Agenda</vt:lpstr>
      <vt:lpstr>Gebruik en stimuleren kennisbank</vt:lpstr>
      <vt:lpstr>Gebruik en stimuleren kennisbank</vt:lpstr>
      <vt:lpstr>Gebruik en stimuleren kennisbank</vt:lpstr>
      <vt:lpstr>Lijst contactpersonen Kennisbank</vt:lpstr>
      <vt:lpstr>Agenda</vt:lpstr>
      <vt:lpstr>DiSGEO/SOR</vt:lpstr>
      <vt:lpstr>PowerPoint-presentatie</vt:lpstr>
      <vt:lpstr>Agenda</vt:lpstr>
      <vt:lpstr>Stand van zaken BGT-bijhouding</vt:lpstr>
      <vt:lpstr>Wat zijn jullie ervaringen m.b.t. deze eerste regionale bijeenkomst?</vt:lpstr>
      <vt:lpstr>Waar is behoefte aan voor een volgende bijeenkomst?</vt:lpstr>
      <vt:lpstr>Wie kan en wil een bijdrage leveren voor deze regionale bijeenkomsten?</vt:lpstr>
      <vt:lpstr>Rondvraag</vt:lpstr>
      <vt:lpstr>Dank en tot ziens op de volgende bijeenkomst!</vt:lpstr>
    </vt:vector>
  </TitlesOfParts>
  <Manager/>
  <Company>Vereniging Nederlandse Gemeenten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Wim Bakkeren</dc:creator>
  <cp:keywords>All Places</cp:keywords>
  <dc:description/>
  <cp:lastModifiedBy>Gijssel, Kier van</cp:lastModifiedBy>
  <cp:revision>562</cp:revision>
  <cp:lastPrinted>2020-11-13T07:01:35Z</cp:lastPrinted>
  <dcterms:created xsi:type="dcterms:W3CDTF">2017-03-16T10:12:31Z</dcterms:created>
  <dcterms:modified xsi:type="dcterms:W3CDTF">2021-07-07T15:34:44Z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0x0101001F8DF045661DB34182D51BE025B994DD</vt:lpwstr>
  </property>
  <property fmtid="{D5CDD505-2E9C-101B-9397-08002B2CF9AE}" pid="3" name="TaxKeyword">
    <vt:lpwstr>1615;#All Places|ac33864e-a65c-4503-a184-ef05ebb44bd4</vt:lpwstr>
  </property>
  <property fmtid="{D5CDD505-2E9C-101B-9397-08002B2CF9AE}" pid="4" name="_dlc_DocIdItemGuid">
    <vt:lpwstr>2278dd63-03b2-409a-b6a9-46fc5653c8bd</vt:lpwstr>
  </property>
</Properties>
</file>